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TT Hoves Bold" charset="1" panose="02000003020000060003"/>
      <p:regular r:id="rId34"/>
    </p:embeddedFont>
    <p:embeddedFont>
      <p:font typeface="DM Sans" charset="1" panose="00000000000000000000"/>
      <p:regular r:id="rId35"/>
    </p:embeddedFont>
    <p:embeddedFont>
      <p:font typeface="DM Sans Bold" charset="1" panose="00000000000000000000"/>
      <p:regular r:id="rId36"/>
    </p:embeddedFont>
    <p:embeddedFont>
      <p:font typeface="Montserrat Bold" charset="1" panose="00000800000000000000"/>
      <p:regular r:id="rId37"/>
    </p:embeddedFont>
    <p:embeddedFont>
      <p:font typeface="Montserrat Semi-Bold Italics" charset="1" panose="00000700000000000000"/>
      <p:regular r:id="rId38"/>
    </p:embeddedFont>
    <p:embeddedFont>
      <p:font typeface="Montserrat" charset="1" panose="00000500000000000000"/>
      <p:regular r:id="rId39"/>
    </p:embeddedFont>
    <p:embeddedFont>
      <p:font typeface="Canva Sans Bold" charset="1" panose="020B0803030501040103"/>
      <p:regular r:id="rId40"/>
    </p:embeddedFont>
    <p:embeddedFont>
      <p:font typeface="Montserrat Bold Italics" charset="1" panose="00000800000000000000"/>
      <p:regular r:id="rId41"/>
    </p:embeddedFont>
    <p:embeddedFont>
      <p:font typeface="Montserrat Semi-Bold" charset="1" panose="00000700000000000000"/>
      <p:regular r:id="rId42"/>
    </p:embeddedFont>
    <p:embeddedFont>
      <p:font typeface="Canva Sans Bold Italics" charset="1" panose="020B0803030501040103"/>
      <p:regular r:id="rId43"/>
    </p:embeddedFont>
    <p:embeddedFont>
      <p:font typeface="DM Sans Bold Italics" charset="1" panose="00000000000000000000"/>
      <p:regular r:id="rId44"/>
    </p:embeddedFont>
    <p:embeddedFont>
      <p:font typeface="DM Sans Italics" charset="1" panose="00000000000000000000"/>
      <p:regular r:id="rId45"/>
    </p:embeddedFont>
    <p:embeddedFont>
      <p:font typeface="Canva Sans Italics" charset="1" panose="020B05030305010401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 Id="rId3"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3.pn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8.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6.jpeg" Type="http://schemas.openxmlformats.org/officeDocument/2006/relationships/image"/><Relationship Id="rId6" Target="../media/image10.png" Type="http://schemas.openxmlformats.org/officeDocument/2006/relationships/image"/><Relationship Id="rId7" Target="../media/image7.jpeg" Type="http://schemas.openxmlformats.org/officeDocument/2006/relationships/image"/><Relationship Id="rId8" Target="../media/image11.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918793" y="4024705"/>
            <a:ext cx="5371620" cy="1566544"/>
          </a:xfrm>
          <a:prstGeom prst="rect">
            <a:avLst/>
          </a:prstGeom>
        </p:spPr>
        <p:txBody>
          <a:bodyPr anchor="t" rtlCol="false" tIns="0" lIns="0" bIns="0" rIns="0">
            <a:spAutoFit/>
          </a:bodyPr>
          <a:lstStyle/>
          <a:p>
            <a:pPr algn="ctr">
              <a:lnSpc>
                <a:spcPts val="12880"/>
              </a:lnSpc>
            </a:pPr>
            <a:r>
              <a:rPr lang="en-US" b="true" sz="9200">
                <a:solidFill>
                  <a:srgbClr val="FFFFFF"/>
                </a:solidFill>
                <a:latin typeface="TT Hoves Bold"/>
                <a:ea typeface="TT Hoves Bold"/>
                <a:cs typeface="TT Hoves Bold"/>
                <a:sym typeface="TT Hoves Bold"/>
              </a:rPr>
              <a:t>THE</a:t>
            </a:r>
          </a:p>
        </p:txBody>
      </p:sp>
      <p:sp>
        <p:nvSpPr>
          <p:cNvPr name="TextBox 4" id="4"/>
          <p:cNvSpPr txBox="true"/>
          <p:nvPr/>
        </p:nvSpPr>
        <p:spPr>
          <a:xfrm rot="0">
            <a:off x="6809516" y="4024705"/>
            <a:ext cx="7608502" cy="1566544"/>
          </a:xfrm>
          <a:prstGeom prst="rect">
            <a:avLst/>
          </a:prstGeom>
        </p:spPr>
        <p:txBody>
          <a:bodyPr anchor="t" rtlCol="false" tIns="0" lIns="0" bIns="0" rIns="0">
            <a:spAutoFit/>
          </a:bodyPr>
          <a:lstStyle/>
          <a:p>
            <a:pPr algn="ctr">
              <a:lnSpc>
                <a:spcPts val="12880"/>
              </a:lnSpc>
            </a:pPr>
            <a:r>
              <a:rPr lang="en-US" b="true" sz="9200">
                <a:solidFill>
                  <a:srgbClr val="FFBD59"/>
                </a:solidFill>
                <a:latin typeface="TT Hoves Bold"/>
                <a:ea typeface="TT Hoves Bold"/>
                <a:cs typeface="TT Hoves Bold"/>
                <a:sym typeface="TT Hoves Bold"/>
              </a:rPr>
              <a:t>STOCKBOWL</a:t>
            </a:r>
          </a:p>
        </p:txBody>
      </p:sp>
      <p:sp>
        <p:nvSpPr>
          <p:cNvPr name="TextBox 5" id="5"/>
          <p:cNvSpPr txBox="true"/>
          <p:nvPr/>
        </p:nvSpPr>
        <p:spPr>
          <a:xfrm rot="0">
            <a:off x="5604603" y="5679618"/>
            <a:ext cx="7078795" cy="481330"/>
          </a:xfrm>
          <a:prstGeom prst="rect">
            <a:avLst/>
          </a:prstGeom>
        </p:spPr>
        <p:txBody>
          <a:bodyPr anchor="t" rtlCol="false" tIns="0" lIns="0" bIns="0" rIns="0">
            <a:spAutoFit/>
          </a:bodyPr>
          <a:lstStyle/>
          <a:p>
            <a:pPr algn="ctr">
              <a:lnSpc>
                <a:spcPts val="3920"/>
              </a:lnSpc>
            </a:pPr>
            <a:r>
              <a:rPr lang="en-US" sz="2800">
                <a:solidFill>
                  <a:srgbClr val="FFFFFF"/>
                </a:solidFill>
                <a:latin typeface="DM Sans"/>
                <a:ea typeface="DM Sans"/>
                <a:cs typeface="DM Sans"/>
                <a:sym typeface="DM Sans"/>
              </a:rPr>
              <a:t>Who will win and who will remain a loser?</a:t>
            </a:r>
          </a:p>
        </p:txBody>
      </p:sp>
      <p:sp>
        <p:nvSpPr>
          <p:cNvPr name="AutoShape 6" id="6"/>
          <p:cNvSpPr/>
          <p:nvPr/>
        </p:nvSpPr>
        <p:spPr>
          <a:xfrm>
            <a:off x="3050646" y="9138285"/>
            <a:ext cx="15237354" cy="0"/>
          </a:xfrm>
          <a:prstGeom prst="line">
            <a:avLst/>
          </a:prstGeom>
          <a:ln cap="flat" w="28575">
            <a:solidFill>
              <a:srgbClr val="FFBD59"/>
            </a:solidFill>
            <a:prstDash val="solid"/>
            <a:headEnd type="none" len="sm" w="sm"/>
            <a:tailEnd type="none" len="sm" w="sm"/>
          </a:ln>
        </p:spPr>
      </p:sp>
      <p:sp>
        <p:nvSpPr>
          <p:cNvPr name="TextBox 7" id="7"/>
          <p:cNvSpPr txBox="true"/>
          <p:nvPr/>
        </p:nvSpPr>
        <p:spPr>
          <a:xfrm rot="0">
            <a:off x="375180" y="8568055"/>
            <a:ext cx="2923859" cy="1102360"/>
          </a:xfrm>
          <a:prstGeom prst="rect">
            <a:avLst/>
          </a:prstGeom>
        </p:spPr>
        <p:txBody>
          <a:bodyPr anchor="t" rtlCol="false" tIns="0" lIns="0" bIns="0" rIns="0">
            <a:spAutoFit/>
          </a:bodyPr>
          <a:lstStyle/>
          <a:p>
            <a:pPr algn="ctr">
              <a:lnSpc>
                <a:spcPts val="2240"/>
              </a:lnSpc>
            </a:pPr>
            <a:r>
              <a:rPr lang="en-US" b="true" sz="1600" spc="144">
                <a:solidFill>
                  <a:srgbClr val="FFFFFF"/>
                </a:solidFill>
                <a:latin typeface="DM Sans Bold"/>
                <a:ea typeface="DM Sans Bold"/>
                <a:cs typeface="DM Sans Bold"/>
                <a:sym typeface="DM Sans Bold"/>
              </a:rPr>
              <a:t>CINDY DUONG</a:t>
            </a:r>
          </a:p>
          <a:p>
            <a:pPr algn="ctr">
              <a:lnSpc>
                <a:spcPts val="2240"/>
              </a:lnSpc>
            </a:pPr>
            <a:r>
              <a:rPr lang="en-US" b="true" sz="1600" spc="144">
                <a:solidFill>
                  <a:srgbClr val="FFFFFF"/>
                </a:solidFill>
                <a:latin typeface="DM Sans Bold"/>
                <a:ea typeface="DM Sans Bold"/>
                <a:cs typeface="DM Sans Bold"/>
                <a:sym typeface="DM Sans Bold"/>
              </a:rPr>
              <a:t>KIRSTEN FORMENTO</a:t>
            </a:r>
          </a:p>
          <a:p>
            <a:pPr algn="ctr">
              <a:lnSpc>
                <a:spcPts val="2240"/>
              </a:lnSpc>
            </a:pPr>
            <a:r>
              <a:rPr lang="en-US" b="true" sz="1600" spc="144">
                <a:solidFill>
                  <a:srgbClr val="FFFFFF"/>
                </a:solidFill>
                <a:latin typeface="DM Sans Bold"/>
                <a:ea typeface="DM Sans Bold"/>
                <a:cs typeface="DM Sans Bold"/>
                <a:sym typeface="DM Sans Bold"/>
              </a:rPr>
              <a:t>DAVID JIAN</a:t>
            </a:r>
          </a:p>
          <a:p>
            <a:pPr algn="ctr">
              <a:lnSpc>
                <a:spcPts val="2240"/>
              </a:lnSpc>
            </a:pPr>
            <a:r>
              <a:rPr lang="en-US" b="true" sz="1600" spc="144">
                <a:solidFill>
                  <a:srgbClr val="FFFFFF"/>
                </a:solidFill>
                <a:latin typeface="DM Sans Bold"/>
                <a:ea typeface="DM Sans Bold"/>
                <a:cs typeface="DM Sans Bold"/>
                <a:sym typeface="DM Sans Bold"/>
              </a:rPr>
              <a:t>MARRY SHINTAKU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684382" y="1901085"/>
            <a:ext cx="5961570" cy="3980329"/>
          </a:xfrm>
          <a:custGeom>
            <a:avLst/>
            <a:gdLst/>
            <a:ahLst/>
            <a:cxnLst/>
            <a:rect r="r" b="b" t="t" l="l"/>
            <a:pathLst>
              <a:path h="3980329" w="5961570">
                <a:moveTo>
                  <a:pt x="0" y="0"/>
                </a:moveTo>
                <a:lnTo>
                  <a:pt x="5961570" y="0"/>
                </a:lnTo>
                <a:lnTo>
                  <a:pt x="5961570" y="3980330"/>
                </a:lnTo>
                <a:lnTo>
                  <a:pt x="0" y="3980330"/>
                </a:lnTo>
                <a:lnTo>
                  <a:pt x="0" y="0"/>
                </a:lnTo>
                <a:close/>
              </a:path>
            </a:pathLst>
          </a:custGeom>
          <a:blipFill>
            <a:blip r:embed="rId3"/>
            <a:stretch>
              <a:fillRect l="0" t="0" r="0" b="0"/>
            </a:stretch>
          </a:blipFill>
        </p:spPr>
      </p:sp>
      <p:sp>
        <p:nvSpPr>
          <p:cNvPr name="Freeform 5" id="5"/>
          <p:cNvSpPr/>
          <p:nvPr/>
        </p:nvSpPr>
        <p:spPr>
          <a:xfrm flipH="false" flipV="false" rot="0">
            <a:off x="684382" y="6118968"/>
            <a:ext cx="5961570" cy="3885666"/>
          </a:xfrm>
          <a:custGeom>
            <a:avLst/>
            <a:gdLst/>
            <a:ahLst/>
            <a:cxnLst/>
            <a:rect r="r" b="b" t="t" l="l"/>
            <a:pathLst>
              <a:path h="3885666" w="5961570">
                <a:moveTo>
                  <a:pt x="0" y="0"/>
                </a:moveTo>
                <a:lnTo>
                  <a:pt x="5961570" y="0"/>
                </a:lnTo>
                <a:lnTo>
                  <a:pt x="5961570" y="3885666"/>
                </a:lnTo>
                <a:lnTo>
                  <a:pt x="0" y="3885666"/>
                </a:lnTo>
                <a:lnTo>
                  <a:pt x="0" y="0"/>
                </a:lnTo>
                <a:close/>
              </a:path>
            </a:pathLst>
          </a:custGeom>
          <a:blipFill>
            <a:blip r:embed="rId4"/>
            <a:stretch>
              <a:fillRect l="0" t="0" r="0"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DWTX</a:t>
            </a:r>
          </a:p>
        </p:txBody>
      </p:sp>
      <p:sp>
        <p:nvSpPr>
          <p:cNvPr name="TextBox 7" id="7"/>
          <p:cNvSpPr txBox="true"/>
          <p:nvPr/>
        </p:nvSpPr>
        <p:spPr>
          <a:xfrm rot="0">
            <a:off x="7721477" y="2888060"/>
            <a:ext cx="10001993" cy="6424859"/>
          </a:xfrm>
          <a:prstGeom prst="rect">
            <a:avLst/>
          </a:prstGeom>
        </p:spPr>
        <p:txBody>
          <a:bodyPr anchor="t" rtlCol="false" tIns="0" lIns="0" bIns="0" rIns="0">
            <a:spAutoFit/>
          </a:bodyPr>
          <a:lstStyle/>
          <a:p>
            <a:pPr algn="l">
              <a:lnSpc>
                <a:spcPts val="3923"/>
              </a:lnSpc>
            </a:pPr>
            <a:r>
              <a:rPr lang="en-US" sz="2802" b="true">
                <a:solidFill>
                  <a:srgbClr val="FFBD59"/>
                </a:solidFill>
                <a:latin typeface="Canva Sans Bold"/>
                <a:ea typeface="Canva Sans Bold"/>
                <a:cs typeface="Canva Sans Bold"/>
                <a:sym typeface="Canva Sans Bold"/>
              </a:rPr>
              <a:t>✅ Stable Price Trend:</a:t>
            </a:r>
            <a:r>
              <a:rPr lang="en-US" sz="2802" b="true">
                <a:solidFill>
                  <a:srgbClr val="FFFFFF"/>
                </a:solidFill>
                <a:latin typeface="Canva Sans Bold"/>
                <a:ea typeface="Canva Sans Bold"/>
                <a:cs typeface="Canva Sans Bold"/>
                <a:sym typeface="Canva Sans Bold"/>
              </a:rPr>
              <a:t> Maintained steady movement before a strong January breakout.</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Controlled</a:t>
            </a:r>
            <a:r>
              <a:rPr lang="en-US" sz="2802" b="true">
                <a:solidFill>
                  <a:srgbClr val="FFFFFF"/>
                </a:solidFill>
                <a:latin typeface="Canva Sans Bold"/>
                <a:ea typeface="Canva Sans Bold"/>
                <a:cs typeface="Canva Sans Bold"/>
                <a:sym typeface="Canva Sans Bold"/>
              </a:rPr>
              <a:t> </a:t>
            </a:r>
            <a:r>
              <a:rPr lang="en-US" sz="2802" b="true">
                <a:solidFill>
                  <a:srgbClr val="FFBD59"/>
                </a:solidFill>
                <a:latin typeface="Canva Sans Bold"/>
                <a:ea typeface="Canva Sans Bold"/>
                <a:cs typeface="Canva Sans Bold"/>
                <a:sym typeface="Canva Sans Bold"/>
              </a:rPr>
              <a:t>Volatility:</a:t>
            </a:r>
            <a:r>
              <a:rPr lang="en-US" sz="2802" b="true">
                <a:solidFill>
                  <a:srgbClr val="FFFFFF"/>
                </a:solidFill>
                <a:latin typeface="Canva Sans Bold"/>
                <a:ea typeface="Canva Sans Bold"/>
                <a:cs typeface="Canva Sans Bold"/>
                <a:sym typeface="Canva Sans Bold"/>
              </a:rPr>
              <a:t> Predictable price fluctuations, less erratic than speculative stocks; lower standard deviation.</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Consistent Liquidity:</a:t>
            </a:r>
            <a:r>
              <a:rPr lang="en-US" sz="2802" b="true">
                <a:solidFill>
                  <a:srgbClr val="FFFFFF"/>
                </a:solidFill>
                <a:latin typeface="Canva Sans Bold"/>
                <a:ea typeface="Canva Sans Bold"/>
                <a:cs typeface="Canva Sans Bold"/>
                <a:sym typeface="Canva Sans Bold"/>
              </a:rPr>
              <a:t> Steady trading volume enabled smooth execution with minimal slippage.</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Negative Beta (-0.165):</a:t>
            </a:r>
            <a:r>
              <a:rPr lang="en-US" sz="2802" b="true">
                <a:solidFill>
                  <a:srgbClr val="FFFFFF"/>
                </a:solidFill>
                <a:latin typeface="Canva Sans Bold"/>
                <a:ea typeface="Canva Sans Bold"/>
                <a:cs typeface="Canva Sans Bold"/>
                <a:sym typeface="Canva Sans Bold"/>
              </a:rPr>
              <a:t> Less market sensitivity, operating independently of broader trends.</a:t>
            </a:r>
          </a:p>
          <a:p>
            <a:pPr algn="l">
              <a:lnSpc>
                <a:spcPts val="3923"/>
              </a:lnSpc>
            </a:pPr>
          </a:p>
        </p:txBody>
      </p:sp>
      <p:sp>
        <p:nvSpPr>
          <p:cNvPr name="TextBox 8" id="8"/>
          <p:cNvSpPr txBox="true"/>
          <p:nvPr/>
        </p:nvSpPr>
        <p:spPr>
          <a:xfrm rot="0">
            <a:off x="3818906"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648729" y="1892132"/>
            <a:ext cx="6028063" cy="3973857"/>
          </a:xfrm>
          <a:custGeom>
            <a:avLst/>
            <a:gdLst/>
            <a:ahLst/>
            <a:cxnLst/>
            <a:rect r="r" b="b" t="t" l="l"/>
            <a:pathLst>
              <a:path h="3973857" w="6028063">
                <a:moveTo>
                  <a:pt x="0" y="0"/>
                </a:moveTo>
                <a:lnTo>
                  <a:pt x="6028063" y="0"/>
                </a:lnTo>
                <a:lnTo>
                  <a:pt x="6028063" y="3973857"/>
                </a:lnTo>
                <a:lnTo>
                  <a:pt x="0" y="3973857"/>
                </a:lnTo>
                <a:lnTo>
                  <a:pt x="0" y="0"/>
                </a:lnTo>
                <a:close/>
              </a:path>
            </a:pathLst>
          </a:custGeom>
          <a:blipFill>
            <a:blip r:embed="rId3"/>
            <a:stretch>
              <a:fillRect l="0" t="0" r="0" b="0"/>
            </a:stretch>
          </a:blipFill>
        </p:spPr>
      </p:sp>
      <p:sp>
        <p:nvSpPr>
          <p:cNvPr name="Freeform 5" id="5"/>
          <p:cNvSpPr/>
          <p:nvPr/>
        </p:nvSpPr>
        <p:spPr>
          <a:xfrm flipH="false" flipV="false" rot="0">
            <a:off x="619470" y="6094589"/>
            <a:ext cx="6057322" cy="3883598"/>
          </a:xfrm>
          <a:custGeom>
            <a:avLst/>
            <a:gdLst/>
            <a:ahLst/>
            <a:cxnLst/>
            <a:rect r="r" b="b" t="t" l="l"/>
            <a:pathLst>
              <a:path h="3883598" w="6057322">
                <a:moveTo>
                  <a:pt x="0" y="0"/>
                </a:moveTo>
                <a:lnTo>
                  <a:pt x="6057322" y="0"/>
                </a:lnTo>
                <a:lnTo>
                  <a:pt x="6057322" y="3883598"/>
                </a:lnTo>
                <a:lnTo>
                  <a:pt x="0" y="3883598"/>
                </a:lnTo>
                <a:lnTo>
                  <a:pt x="0" y="0"/>
                </a:lnTo>
                <a:close/>
              </a:path>
            </a:pathLst>
          </a:custGeom>
          <a:blipFill>
            <a:blip r:embed="rId4"/>
            <a:stretch>
              <a:fillRect l="0" t="0" r="0"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ELAB</a:t>
            </a:r>
          </a:p>
        </p:txBody>
      </p:sp>
      <p:sp>
        <p:nvSpPr>
          <p:cNvPr name="TextBox 7" id="7"/>
          <p:cNvSpPr txBox="true"/>
          <p:nvPr/>
        </p:nvSpPr>
        <p:spPr>
          <a:xfrm rot="0">
            <a:off x="7711128" y="2377334"/>
            <a:ext cx="10001993" cy="6920159"/>
          </a:xfrm>
          <a:prstGeom prst="rect">
            <a:avLst/>
          </a:prstGeom>
        </p:spPr>
        <p:txBody>
          <a:bodyPr anchor="t" rtlCol="false" tIns="0" lIns="0" bIns="0" rIns="0">
            <a:spAutoFit/>
          </a:bodyPr>
          <a:lstStyle/>
          <a:p>
            <a:pPr algn="l">
              <a:lnSpc>
                <a:spcPts val="3923"/>
              </a:lnSpc>
            </a:pPr>
            <a:r>
              <a:rPr lang="en-US" sz="2802" b="true">
                <a:solidFill>
                  <a:srgbClr val="FFFFFF"/>
                </a:solidFill>
                <a:latin typeface="Canva Sans Bold"/>
                <a:ea typeface="Canva Sans Bold"/>
                <a:cs typeface="Canva Sans Bold"/>
                <a:sym typeface="Canva Sans Bold"/>
              </a:rPr>
              <a:t>✅ </a:t>
            </a:r>
            <a:r>
              <a:rPr lang="en-US" sz="2802" b="true">
                <a:solidFill>
                  <a:srgbClr val="FFBD59"/>
                </a:solidFill>
                <a:latin typeface="Canva Sans Bold"/>
                <a:ea typeface="Canva Sans Bold"/>
                <a:cs typeface="Canva Sans Bold"/>
                <a:sym typeface="Canva Sans Bold"/>
              </a:rPr>
              <a:t>Momentum-Driven Growth:</a:t>
            </a:r>
            <a:r>
              <a:rPr lang="en-US" sz="2802" b="true">
                <a:solidFill>
                  <a:srgbClr val="FFFFFF"/>
                </a:solidFill>
                <a:latin typeface="Canva Sans Bold"/>
                <a:ea typeface="Canva Sans Bold"/>
                <a:cs typeface="Canva Sans Bold"/>
                <a:sym typeface="Canva Sans Bold"/>
              </a:rPr>
              <a:t> Showed steady gains before a sharp breakout in January, signaling potential bullish sentiment.</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High Volatility: </a:t>
            </a:r>
            <a:r>
              <a:rPr lang="en-US" sz="2802" b="true">
                <a:solidFill>
                  <a:srgbClr val="FFFFFF"/>
                </a:solidFill>
                <a:latin typeface="Canva Sans Bold"/>
                <a:ea typeface="Canva Sans Bold"/>
                <a:cs typeface="Canva Sans Bold"/>
                <a:sym typeface="Canva Sans Bold"/>
              </a:rPr>
              <a:t>Experienced frequent price swings, indicating higher risk but also greater profit potential.</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Unstable Liquidity: </a:t>
            </a:r>
            <a:r>
              <a:rPr lang="en-US" sz="2802" b="true">
                <a:solidFill>
                  <a:srgbClr val="FFFFFF"/>
                </a:solidFill>
                <a:latin typeface="Canva Sans Bold"/>
                <a:ea typeface="Canva Sans Bold"/>
                <a:cs typeface="Canva Sans Bold"/>
                <a:sym typeface="Canva Sans Bold"/>
              </a:rPr>
              <a:t>Trading volume spiked during key price movements but remained inconsistent.</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Strong Market Correlation (0.454 Beta):</a:t>
            </a:r>
            <a:r>
              <a:rPr lang="en-US" sz="2802" b="true">
                <a:solidFill>
                  <a:srgbClr val="FFFFFF"/>
                </a:solidFill>
                <a:latin typeface="Canva Sans Bold"/>
                <a:ea typeface="Canva Sans Bold"/>
                <a:cs typeface="Canva Sans Bold"/>
                <a:sym typeface="Canva Sans Bold"/>
              </a:rPr>
              <a:t> Reacted significantly to market trends, making it a high-risk, high-reward option.</a:t>
            </a:r>
          </a:p>
          <a:p>
            <a:pPr algn="l">
              <a:lnSpc>
                <a:spcPts val="3923"/>
              </a:lnSpc>
            </a:pPr>
          </a:p>
        </p:txBody>
      </p:sp>
      <p:sp>
        <p:nvSpPr>
          <p:cNvPr name="TextBox 8" id="8"/>
          <p:cNvSpPr txBox="true"/>
          <p:nvPr/>
        </p:nvSpPr>
        <p:spPr>
          <a:xfrm rot="0">
            <a:off x="3322149"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028700" y="2109118"/>
            <a:ext cx="5781758" cy="3886273"/>
          </a:xfrm>
          <a:custGeom>
            <a:avLst/>
            <a:gdLst/>
            <a:ahLst/>
            <a:cxnLst/>
            <a:rect r="r" b="b" t="t" l="l"/>
            <a:pathLst>
              <a:path h="3886273" w="5781758">
                <a:moveTo>
                  <a:pt x="0" y="0"/>
                </a:moveTo>
                <a:lnTo>
                  <a:pt x="5781758" y="0"/>
                </a:lnTo>
                <a:lnTo>
                  <a:pt x="5781758" y="3886274"/>
                </a:lnTo>
                <a:lnTo>
                  <a:pt x="0" y="3886274"/>
                </a:lnTo>
                <a:lnTo>
                  <a:pt x="0" y="0"/>
                </a:lnTo>
                <a:close/>
              </a:path>
            </a:pathLst>
          </a:custGeom>
          <a:blipFill>
            <a:blip r:embed="rId3"/>
            <a:stretch>
              <a:fillRect l="0" t="0" r="0" b="0"/>
            </a:stretch>
          </a:blipFill>
        </p:spPr>
      </p:sp>
      <p:sp>
        <p:nvSpPr>
          <p:cNvPr name="Freeform 5" id="5"/>
          <p:cNvSpPr/>
          <p:nvPr/>
        </p:nvSpPr>
        <p:spPr>
          <a:xfrm flipH="false" flipV="false" rot="0">
            <a:off x="1028700" y="6436341"/>
            <a:ext cx="5781758" cy="3219782"/>
          </a:xfrm>
          <a:custGeom>
            <a:avLst/>
            <a:gdLst/>
            <a:ahLst/>
            <a:cxnLst/>
            <a:rect r="r" b="b" t="t" l="l"/>
            <a:pathLst>
              <a:path h="3219782" w="5781758">
                <a:moveTo>
                  <a:pt x="0" y="0"/>
                </a:moveTo>
                <a:lnTo>
                  <a:pt x="5781758" y="0"/>
                </a:lnTo>
                <a:lnTo>
                  <a:pt x="5781758" y="3219782"/>
                </a:lnTo>
                <a:lnTo>
                  <a:pt x="0" y="3219782"/>
                </a:lnTo>
                <a:lnTo>
                  <a:pt x="0" y="0"/>
                </a:lnTo>
                <a:close/>
              </a:path>
            </a:pathLst>
          </a:custGeom>
          <a:blipFill>
            <a:blip r:embed="rId4"/>
            <a:stretch>
              <a:fillRect l="0" t="0" r="0" b="0"/>
            </a:stretch>
          </a:blipFill>
        </p:spPr>
      </p:sp>
      <p:sp>
        <p:nvSpPr>
          <p:cNvPr name="TextBox 6" id="6"/>
          <p:cNvSpPr txBox="true"/>
          <p:nvPr/>
        </p:nvSpPr>
        <p:spPr>
          <a:xfrm rot="0">
            <a:off x="353211" y="237786"/>
            <a:ext cx="770413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DWTX - ELAB</a:t>
            </a:r>
          </a:p>
        </p:txBody>
      </p:sp>
      <p:sp>
        <p:nvSpPr>
          <p:cNvPr name="TextBox 7" id="7"/>
          <p:cNvSpPr txBox="true"/>
          <p:nvPr/>
        </p:nvSpPr>
        <p:spPr>
          <a:xfrm rot="0">
            <a:off x="7648075" y="2061493"/>
            <a:ext cx="10151021" cy="8040594"/>
          </a:xfrm>
          <a:prstGeom prst="rect">
            <a:avLst/>
          </a:prstGeom>
        </p:spPr>
        <p:txBody>
          <a:bodyPr anchor="t" rtlCol="false" tIns="0" lIns="0" bIns="0" rIns="0">
            <a:spAutoFit/>
          </a:bodyPr>
          <a:lstStyle/>
          <a:p>
            <a:pPr algn="l">
              <a:lnSpc>
                <a:spcPts val="3592"/>
              </a:lnSpc>
            </a:pPr>
            <a:r>
              <a:rPr lang="en-US" sz="2566" b="true">
                <a:solidFill>
                  <a:srgbClr val="FFBD59"/>
                </a:solidFill>
                <a:latin typeface="Canva Sans Bold"/>
                <a:ea typeface="Canva Sans Bold"/>
                <a:cs typeface="Canva Sans Bold"/>
                <a:sym typeface="Canva Sans Bold"/>
              </a:rPr>
              <a:t>✅ Greater Stability &amp; Trend Consistency:</a:t>
            </a:r>
            <a:r>
              <a:rPr lang="en-US" sz="2566" b="true">
                <a:solidFill>
                  <a:srgbClr val="FFFFFF"/>
                </a:solidFill>
                <a:latin typeface="Canva Sans Bold"/>
                <a:ea typeface="Canva Sans Bold"/>
                <a:cs typeface="Canva Sans Bold"/>
                <a:sym typeface="Canva Sans Bold"/>
              </a:rPr>
              <a:t> DWTX maintained steadier price movements with fewer extreme swings, while ELAB experienced sharp fluctuations.</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Superior Liquidity Control:</a:t>
            </a:r>
            <a:r>
              <a:rPr lang="en-US" sz="2566" b="true">
                <a:solidFill>
                  <a:srgbClr val="FFFFFF"/>
                </a:solidFill>
                <a:latin typeface="Canva Sans Bold"/>
                <a:ea typeface="Canva Sans Bold"/>
                <a:cs typeface="Canva Sans Bold"/>
                <a:sym typeface="Canva Sans Bold"/>
              </a:rPr>
              <a:t> DWTX showed consistent trading volume, ensuring smoother execution, whereas ELAB had irregular liquidity spikes.</a:t>
            </a:r>
          </a:p>
          <a:p>
            <a:pPr algn="l">
              <a:lnSpc>
                <a:spcPts val="3592"/>
              </a:lnSpc>
            </a:pPr>
          </a:p>
          <a:p>
            <a:pPr algn="l">
              <a:lnSpc>
                <a:spcPts val="3592"/>
              </a:lnSpc>
            </a:pPr>
            <a:r>
              <a:rPr lang="en-US" sz="2566" i="true" b="true">
                <a:solidFill>
                  <a:srgbClr val="FFFFFF"/>
                </a:solidFill>
                <a:latin typeface="Canva Sans Bold Italics"/>
                <a:ea typeface="Canva Sans Bold Italics"/>
                <a:cs typeface="Canva Sans Bold Italics"/>
                <a:sym typeface="Canva Sans Bold Italics"/>
              </a:rPr>
              <a:t>🏆 Overall Winner: DWTX</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Lower Volatility:</a:t>
            </a:r>
            <a:r>
              <a:rPr lang="en-US" sz="2566" b="true">
                <a:solidFill>
                  <a:srgbClr val="FFFFFF"/>
                </a:solidFill>
                <a:latin typeface="Canva Sans Bold"/>
                <a:ea typeface="Canva Sans Bold"/>
                <a:cs typeface="Canva Sans Bold"/>
                <a:sym typeface="Canva Sans Bold"/>
              </a:rPr>
              <a:t> DWTX exhibited more controlled price deviations, reducing risk compared to ELAB’s erratic movements.</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More Reliable Market Behavior:</a:t>
            </a:r>
            <a:r>
              <a:rPr lang="en-US" sz="2566" b="true">
                <a:solidFill>
                  <a:srgbClr val="FFFFFF"/>
                </a:solidFill>
                <a:latin typeface="Canva Sans Bold"/>
                <a:ea typeface="Canva Sans Bold"/>
                <a:cs typeface="Canva Sans Bold"/>
                <a:sym typeface="Canva Sans Bold"/>
              </a:rPr>
              <a:t> DWTX’s stable trend and liquidity make it a safer and more predictable choice.</a:t>
            </a:r>
          </a:p>
          <a:p>
            <a:pPr algn="l">
              <a:lnSpc>
                <a:spcPts val="3592"/>
              </a:lnSpc>
            </a:pPr>
          </a:p>
          <a:p>
            <a:pPr algn="l">
              <a:lnSpc>
                <a:spcPts val="3592"/>
              </a:lnSpc>
            </a:pPr>
          </a:p>
        </p:txBody>
      </p:sp>
      <p:sp>
        <p:nvSpPr>
          <p:cNvPr name="TextBox 8" id="8"/>
          <p:cNvSpPr txBox="true"/>
          <p:nvPr/>
        </p:nvSpPr>
        <p:spPr>
          <a:xfrm rot="0">
            <a:off x="7648075" y="537527"/>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3602656" y="5699737"/>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3602656" y="8406804"/>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5740853" y="2927307"/>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4" id="34"/>
          <p:cNvSpPr/>
          <p:nvPr/>
        </p:nvSpPr>
        <p:spPr>
          <a:xfrm flipH="false" flipV="false" rot="0">
            <a:off x="5740853" y="6777562"/>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6" id="36"/>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Freeform 37" id="37"/>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8" id="38"/>
          <p:cNvGrpSpPr/>
          <p:nvPr/>
        </p:nvGrpSpPr>
        <p:grpSpPr>
          <a:xfrm rot="0">
            <a:off x="3447687" y="1710951"/>
            <a:ext cx="959714" cy="95971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grpSp>
        <p:nvGrpSpPr>
          <p:cNvPr name="Group 40" id="40"/>
          <p:cNvGrpSpPr/>
          <p:nvPr/>
        </p:nvGrpSpPr>
        <p:grpSpPr>
          <a:xfrm rot="0">
            <a:off x="3458629" y="3511690"/>
            <a:ext cx="908853" cy="90885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46789" t="-29085" r="-47738" b="-65442"/>
              </a:stretch>
            </a:blipFill>
          </p:spPr>
        </p:sp>
      </p:grpSp>
      <p:sp>
        <p:nvSpPr>
          <p:cNvPr name="TextBox 42" id="42"/>
          <p:cNvSpPr txBox="true"/>
          <p:nvPr/>
        </p:nvSpPr>
        <p:spPr>
          <a:xfrm rot="0">
            <a:off x="9626184" y="4907891"/>
            <a:ext cx="5780528" cy="15265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DWTX stock wins against ELAB!</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NVDA </a:t>
            </a:r>
            <a:r>
              <a:rPr lang="en-US" sz="2899">
                <a:solidFill>
                  <a:srgbClr val="FFFFFF"/>
                </a:solidFill>
                <a:latin typeface="DM Sans"/>
                <a:ea typeface="DM Sans"/>
                <a:cs typeface="DM Sans"/>
                <a:sym typeface="DM Sans"/>
              </a:rPr>
              <a:t>vs DWTX</a:t>
            </a:r>
          </a:p>
        </p:txBody>
      </p:sp>
      <p:sp>
        <p:nvSpPr>
          <p:cNvPr name="TextBox 43" id="43"/>
          <p:cNvSpPr txBox="true"/>
          <p:nvPr/>
        </p:nvSpPr>
        <p:spPr>
          <a:xfrm rot="0">
            <a:off x="9651235" y="2135001"/>
            <a:ext cx="1244046"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1</a:t>
            </a:r>
          </a:p>
        </p:txBody>
      </p:sp>
      <p:sp>
        <p:nvSpPr>
          <p:cNvPr name="TextBox 44" id="44"/>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028700" y="2305272"/>
            <a:ext cx="5629002" cy="3636947"/>
          </a:xfrm>
          <a:custGeom>
            <a:avLst/>
            <a:gdLst/>
            <a:ahLst/>
            <a:cxnLst/>
            <a:rect r="r" b="b" t="t" l="l"/>
            <a:pathLst>
              <a:path h="3636947" w="5629002">
                <a:moveTo>
                  <a:pt x="0" y="0"/>
                </a:moveTo>
                <a:lnTo>
                  <a:pt x="5629002" y="0"/>
                </a:lnTo>
                <a:lnTo>
                  <a:pt x="5629002" y="3636947"/>
                </a:lnTo>
                <a:lnTo>
                  <a:pt x="0" y="3636947"/>
                </a:lnTo>
                <a:lnTo>
                  <a:pt x="0" y="0"/>
                </a:lnTo>
                <a:close/>
              </a:path>
            </a:pathLst>
          </a:custGeom>
          <a:blipFill>
            <a:blip r:embed="rId3"/>
            <a:stretch>
              <a:fillRect l="0" t="0" r="0" b="0"/>
            </a:stretch>
          </a:blipFill>
        </p:spPr>
      </p:sp>
      <p:sp>
        <p:nvSpPr>
          <p:cNvPr name="Freeform 5" id="5"/>
          <p:cNvSpPr/>
          <p:nvPr/>
        </p:nvSpPr>
        <p:spPr>
          <a:xfrm flipH="false" flipV="false" rot="0">
            <a:off x="1028700" y="6276193"/>
            <a:ext cx="5629002" cy="3166314"/>
          </a:xfrm>
          <a:custGeom>
            <a:avLst/>
            <a:gdLst/>
            <a:ahLst/>
            <a:cxnLst/>
            <a:rect r="r" b="b" t="t" l="l"/>
            <a:pathLst>
              <a:path h="3166314" w="5629002">
                <a:moveTo>
                  <a:pt x="0" y="0"/>
                </a:moveTo>
                <a:lnTo>
                  <a:pt x="5629002" y="0"/>
                </a:lnTo>
                <a:lnTo>
                  <a:pt x="5629002" y="3166313"/>
                </a:lnTo>
                <a:lnTo>
                  <a:pt x="0" y="3166313"/>
                </a:lnTo>
                <a:lnTo>
                  <a:pt x="0" y="0"/>
                </a:lnTo>
                <a:close/>
              </a:path>
            </a:pathLst>
          </a:custGeom>
          <a:blipFill>
            <a:blip r:embed="rId4"/>
            <a:stretch>
              <a:fillRect l="0" t="0" r="0" b="0"/>
            </a:stretch>
          </a:blipFill>
        </p:spPr>
      </p:sp>
      <p:sp>
        <p:nvSpPr>
          <p:cNvPr name="TextBox 6" id="6"/>
          <p:cNvSpPr txBox="true"/>
          <p:nvPr/>
        </p:nvSpPr>
        <p:spPr>
          <a:xfrm rot="0">
            <a:off x="353211" y="237786"/>
            <a:ext cx="770413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NVDA - DWTX</a:t>
            </a:r>
          </a:p>
        </p:txBody>
      </p:sp>
      <p:sp>
        <p:nvSpPr>
          <p:cNvPr name="TextBox 7" id="7"/>
          <p:cNvSpPr txBox="true"/>
          <p:nvPr/>
        </p:nvSpPr>
        <p:spPr>
          <a:xfrm rot="0">
            <a:off x="7699821" y="2061493"/>
            <a:ext cx="10151021" cy="8935944"/>
          </a:xfrm>
          <a:prstGeom prst="rect">
            <a:avLst/>
          </a:prstGeom>
        </p:spPr>
        <p:txBody>
          <a:bodyPr anchor="t" rtlCol="false" tIns="0" lIns="0" bIns="0" rIns="0">
            <a:spAutoFit/>
          </a:bodyPr>
          <a:lstStyle/>
          <a:p>
            <a:pPr algn="l">
              <a:lnSpc>
                <a:spcPts val="3592"/>
              </a:lnSpc>
            </a:pPr>
            <a:r>
              <a:rPr lang="en-US" sz="2566" b="true">
                <a:solidFill>
                  <a:srgbClr val="FFBD59"/>
                </a:solidFill>
                <a:latin typeface="Canva Sans Bold"/>
                <a:ea typeface="Canva Sans Bold"/>
                <a:cs typeface="Canva Sans Bold"/>
                <a:sym typeface="Canva Sans Bold"/>
              </a:rPr>
              <a:t>✅ Stronger Stability –</a:t>
            </a:r>
            <a:r>
              <a:rPr lang="en-US" sz="2566" b="true">
                <a:solidFill>
                  <a:srgbClr val="FFFFFF"/>
                </a:solidFill>
                <a:latin typeface="Canva Sans Bold"/>
                <a:ea typeface="Canva Sans Bold"/>
                <a:cs typeface="Canva Sans Bold"/>
                <a:sym typeface="Canva Sans Bold"/>
              </a:rPr>
              <a:t> NVDA maintained a steady price trend with fewer drastic swings, while DWTX showed sharp fluctuations and an unstable breakout.</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More Predictable Trend – </a:t>
            </a:r>
            <a:r>
              <a:rPr lang="en-US" sz="2566" b="true">
                <a:solidFill>
                  <a:srgbClr val="FFFFFF"/>
                </a:solidFill>
                <a:latin typeface="Canva Sans Bold"/>
                <a:ea typeface="Canva Sans Bold"/>
                <a:cs typeface="Canva Sans Bold"/>
                <a:sym typeface="Canva Sans Bold"/>
              </a:rPr>
              <a:t>NVDA followed a controlled trajectory, whereas DWTX displayed extreme price swings, making it riskier.</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Superior Liquidity – </a:t>
            </a:r>
            <a:r>
              <a:rPr lang="en-US" sz="2566" b="true">
                <a:solidFill>
                  <a:srgbClr val="FFFFFF"/>
                </a:solidFill>
                <a:latin typeface="Canva Sans Bold"/>
                <a:ea typeface="Canva Sans Bold"/>
                <a:cs typeface="Canva Sans Bold"/>
                <a:sym typeface="Canva Sans Bold"/>
              </a:rPr>
              <a:t>NVDA had higher and more consistent trading volume, ensuring efficient trade execution.</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Lower Volatility – </a:t>
            </a:r>
            <a:r>
              <a:rPr lang="en-US" sz="2566" b="true">
                <a:solidFill>
                  <a:srgbClr val="FFFFFF"/>
                </a:solidFill>
                <a:latin typeface="Canva Sans Bold"/>
                <a:ea typeface="Canva Sans Bold"/>
                <a:cs typeface="Canva Sans Bold"/>
                <a:sym typeface="Canva Sans Bold"/>
              </a:rPr>
              <a:t>DWTX experienced significantly higher volatility, increasing risk, while NVDA remained more stable.</a:t>
            </a:r>
          </a:p>
          <a:p>
            <a:pPr algn="l">
              <a:lnSpc>
                <a:spcPts val="3592"/>
              </a:lnSpc>
            </a:pPr>
          </a:p>
          <a:p>
            <a:pPr algn="l">
              <a:lnSpc>
                <a:spcPts val="3592"/>
              </a:lnSpc>
            </a:pPr>
            <a:r>
              <a:rPr lang="en-US" sz="2566" i="true" b="true">
                <a:solidFill>
                  <a:srgbClr val="FFFFFF"/>
                </a:solidFill>
                <a:latin typeface="Canva Sans Bold Italics"/>
                <a:ea typeface="Canva Sans Bold Italics"/>
                <a:cs typeface="Canva Sans Bold Italics"/>
                <a:sym typeface="Canva Sans Bold Italics"/>
              </a:rPr>
              <a:t>🏆 Overall Winner: NVDA</a:t>
            </a:r>
          </a:p>
          <a:p>
            <a:pPr algn="l">
              <a:lnSpc>
                <a:spcPts val="3592"/>
              </a:lnSpc>
            </a:pPr>
            <a:r>
              <a:rPr lang="en-US" sz="2566" b="true">
                <a:solidFill>
                  <a:srgbClr val="FFBD59"/>
                </a:solidFill>
                <a:latin typeface="Canva Sans Bold"/>
                <a:ea typeface="Canva Sans Bold"/>
                <a:cs typeface="Canva Sans Bold"/>
                <a:sym typeface="Canva Sans Bold"/>
              </a:rPr>
              <a:t>NVDA outperformed DWTX based on </a:t>
            </a:r>
            <a:r>
              <a:rPr lang="en-US" sz="2566" i="true" b="true">
                <a:solidFill>
                  <a:srgbClr val="FFBD59"/>
                </a:solidFill>
                <a:latin typeface="Canva Sans Bold Italics"/>
                <a:ea typeface="Canva Sans Bold Italics"/>
                <a:cs typeface="Canva Sans Bold Italics"/>
                <a:sym typeface="Canva Sans Bold Italics"/>
              </a:rPr>
              <a:t>stability, trend consistency, liquidity, and volatility control</a:t>
            </a:r>
            <a:r>
              <a:rPr lang="en-US" sz="2566" b="true">
                <a:solidFill>
                  <a:srgbClr val="FFBD59"/>
                </a:solidFill>
                <a:latin typeface="Canva Sans Bold"/>
                <a:ea typeface="Canva Sans Bold"/>
                <a:cs typeface="Canva Sans Bold"/>
                <a:sym typeface="Canva Sans Bold"/>
              </a:rPr>
              <a:t>.</a:t>
            </a:r>
          </a:p>
          <a:p>
            <a:pPr algn="l">
              <a:lnSpc>
                <a:spcPts val="3592"/>
              </a:lnSpc>
            </a:pPr>
          </a:p>
          <a:p>
            <a:pPr algn="l">
              <a:lnSpc>
                <a:spcPts val="3592"/>
              </a:lnSpc>
            </a:pPr>
          </a:p>
          <a:p>
            <a:pPr algn="l">
              <a:lnSpc>
                <a:spcPts val="3592"/>
              </a:lnSpc>
            </a:pPr>
          </a:p>
        </p:txBody>
      </p:sp>
      <p:sp>
        <p:nvSpPr>
          <p:cNvPr name="TextBox 8" id="8"/>
          <p:cNvSpPr txBox="true"/>
          <p:nvPr/>
        </p:nvSpPr>
        <p:spPr>
          <a:xfrm rot="0">
            <a:off x="7875755" y="537527"/>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3602656" y="8406804"/>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5740853" y="6777562"/>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4" id="34"/>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Freeform 35" id="35"/>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6" id="36"/>
          <p:cNvGrpSpPr/>
          <p:nvPr/>
        </p:nvGrpSpPr>
        <p:grpSpPr>
          <a:xfrm rot="0">
            <a:off x="3447687" y="1710951"/>
            <a:ext cx="959714" cy="95971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38" id="38"/>
          <p:cNvGrpSpPr/>
          <p:nvPr/>
        </p:nvGrpSpPr>
        <p:grpSpPr>
          <a:xfrm rot="0">
            <a:off x="3458629" y="3511690"/>
            <a:ext cx="908853" cy="90885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40" id="40"/>
          <p:cNvGrpSpPr/>
          <p:nvPr/>
        </p:nvGrpSpPr>
        <p:grpSpPr>
          <a:xfrm rot="0">
            <a:off x="5436053" y="2858850"/>
            <a:ext cx="959714" cy="95971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sp>
        <p:nvSpPr>
          <p:cNvPr name="TextBox 42" id="42"/>
          <p:cNvSpPr txBox="true"/>
          <p:nvPr/>
        </p:nvSpPr>
        <p:spPr>
          <a:xfrm rot="0">
            <a:off x="9626184" y="4907891"/>
            <a:ext cx="5780528" cy="15265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NVDA stock wins against ELAB!</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YIBO </a:t>
            </a:r>
            <a:r>
              <a:rPr lang="en-US" sz="2899">
                <a:solidFill>
                  <a:srgbClr val="FFFFFF"/>
                </a:solidFill>
                <a:latin typeface="DM Sans"/>
                <a:ea typeface="DM Sans"/>
                <a:cs typeface="DM Sans"/>
                <a:sym typeface="DM Sans"/>
              </a:rPr>
              <a:t>vs AVGX</a:t>
            </a:r>
          </a:p>
        </p:txBody>
      </p:sp>
      <p:sp>
        <p:nvSpPr>
          <p:cNvPr name="TextBox 43" id="43"/>
          <p:cNvSpPr txBox="true"/>
          <p:nvPr/>
        </p:nvSpPr>
        <p:spPr>
          <a:xfrm rot="0">
            <a:off x="9648937" y="2135001"/>
            <a:ext cx="1248642"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2</a:t>
            </a:r>
          </a:p>
        </p:txBody>
      </p:sp>
      <p:sp>
        <p:nvSpPr>
          <p:cNvPr name="TextBox 44" id="44"/>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
        <p:nvSpPr>
          <p:cNvPr name="Freeform 45" id="45"/>
          <p:cNvSpPr/>
          <p:nvPr/>
        </p:nvSpPr>
        <p:spPr>
          <a:xfrm flipH="false" flipV="false" rot="0">
            <a:off x="3602656" y="6165628"/>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747192" y="2016321"/>
            <a:ext cx="5939201" cy="3989283"/>
          </a:xfrm>
          <a:custGeom>
            <a:avLst/>
            <a:gdLst/>
            <a:ahLst/>
            <a:cxnLst/>
            <a:rect r="r" b="b" t="t" l="l"/>
            <a:pathLst>
              <a:path h="3989283" w="5939201">
                <a:moveTo>
                  <a:pt x="0" y="0"/>
                </a:moveTo>
                <a:lnTo>
                  <a:pt x="5939201" y="0"/>
                </a:lnTo>
                <a:lnTo>
                  <a:pt x="5939201" y="3989283"/>
                </a:lnTo>
                <a:lnTo>
                  <a:pt x="0" y="3989283"/>
                </a:lnTo>
                <a:lnTo>
                  <a:pt x="0" y="0"/>
                </a:lnTo>
                <a:close/>
              </a:path>
            </a:pathLst>
          </a:custGeom>
          <a:blipFill>
            <a:blip r:embed="rId3"/>
            <a:stretch>
              <a:fillRect l="0" t="0" r="0" b="0"/>
            </a:stretch>
          </a:blipFill>
        </p:spPr>
      </p:sp>
      <p:sp>
        <p:nvSpPr>
          <p:cNvPr name="Freeform 5" id="5"/>
          <p:cNvSpPr/>
          <p:nvPr/>
        </p:nvSpPr>
        <p:spPr>
          <a:xfrm flipH="false" flipV="false" rot="0">
            <a:off x="725958" y="6131970"/>
            <a:ext cx="5960435" cy="3855288"/>
          </a:xfrm>
          <a:custGeom>
            <a:avLst/>
            <a:gdLst/>
            <a:ahLst/>
            <a:cxnLst/>
            <a:rect r="r" b="b" t="t" l="l"/>
            <a:pathLst>
              <a:path h="3855288" w="5960435">
                <a:moveTo>
                  <a:pt x="0" y="0"/>
                </a:moveTo>
                <a:lnTo>
                  <a:pt x="5960435" y="0"/>
                </a:lnTo>
                <a:lnTo>
                  <a:pt x="5960435" y="3855288"/>
                </a:lnTo>
                <a:lnTo>
                  <a:pt x="0" y="3855288"/>
                </a:lnTo>
                <a:lnTo>
                  <a:pt x="0" y="0"/>
                </a:lnTo>
                <a:close/>
              </a:path>
            </a:pathLst>
          </a:custGeom>
          <a:blipFill>
            <a:blip r:embed="rId4"/>
            <a:stretch>
              <a:fillRect l="0" t="0" r="-1102"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YIBO</a:t>
            </a:r>
          </a:p>
        </p:txBody>
      </p:sp>
      <p:sp>
        <p:nvSpPr>
          <p:cNvPr name="TextBox 7" id="7"/>
          <p:cNvSpPr txBox="true"/>
          <p:nvPr/>
        </p:nvSpPr>
        <p:spPr>
          <a:xfrm rot="0">
            <a:off x="7659383" y="2269299"/>
            <a:ext cx="10001993" cy="7415459"/>
          </a:xfrm>
          <a:prstGeom prst="rect">
            <a:avLst/>
          </a:prstGeom>
        </p:spPr>
        <p:txBody>
          <a:bodyPr anchor="t" rtlCol="false" tIns="0" lIns="0" bIns="0" rIns="0">
            <a:spAutoFit/>
          </a:bodyPr>
          <a:lstStyle/>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Sideways Trend with Late Breakout:</a:t>
            </a:r>
            <a:r>
              <a:rPr lang="en-US" sz="2802" b="true">
                <a:solidFill>
                  <a:srgbClr val="FFFFFF"/>
                </a:solidFill>
                <a:latin typeface="Canva Sans Bold"/>
                <a:ea typeface="Canva Sans Bold"/>
                <a:cs typeface="Canva Sans Bold"/>
                <a:sym typeface="Canva Sans Bold"/>
              </a:rPr>
              <a:t> Mostly stable before a January breakout, signaling short-term bullish momentum but weaker overall consistency.</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Controlled Volatility Until Late:</a:t>
            </a:r>
            <a:r>
              <a:rPr lang="en-US" sz="2802" b="true">
                <a:solidFill>
                  <a:srgbClr val="FFFFFF"/>
                </a:solidFill>
                <a:latin typeface="Canva Sans Bold"/>
                <a:ea typeface="Canva Sans Bold"/>
                <a:cs typeface="Canva Sans Bold"/>
                <a:sym typeface="Canva Sans Bold"/>
              </a:rPr>
              <a:t> Fluctuations remained moderate before sharp swings in the final phase.</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Inconsistent Liquidity:</a:t>
            </a:r>
            <a:r>
              <a:rPr lang="en-US" sz="2802" b="true">
                <a:solidFill>
                  <a:srgbClr val="FFFFFF"/>
                </a:solidFill>
                <a:latin typeface="Canva Sans Bold"/>
                <a:ea typeface="Canva Sans Bold"/>
                <a:cs typeface="Canva Sans Bold"/>
                <a:sym typeface="Canva Sans Bold"/>
              </a:rPr>
              <a:t> Low volume during stability, surging during the breakout.</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Weak Market Correlation (-0.025 Beta):</a:t>
            </a:r>
            <a:r>
              <a:rPr lang="en-US" sz="2802" b="true">
                <a:solidFill>
                  <a:srgbClr val="FFFFFF"/>
                </a:solidFill>
                <a:latin typeface="Canva Sans Bold"/>
                <a:ea typeface="Canva Sans Bold"/>
                <a:cs typeface="Canva Sans Bold"/>
                <a:sym typeface="Canva Sans Bold"/>
              </a:rPr>
              <a:t> Some independence from market trends but less than other negative beta stocks.</a:t>
            </a:r>
          </a:p>
          <a:p>
            <a:pPr algn="l">
              <a:lnSpc>
                <a:spcPts val="3923"/>
              </a:lnSpc>
            </a:pPr>
          </a:p>
        </p:txBody>
      </p:sp>
      <p:sp>
        <p:nvSpPr>
          <p:cNvPr name="TextBox 8" id="8"/>
          <p:cNvSpPr txBox="true"/>
          <p:nvPr/>
        </p:nvSpPr>
        <p:spPr>
          <a:xfrm rot="0">
            <a:off x="3146215"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827274" y="1950601"/>
            <a:ext cx="5757804" cy="3643745"/>
          </a:xfrm>
          <a:custGeom>
            <a:avLst/>
            <a:gdLst/>
            <a:ahLst/>
            <a:cxnLst/>
            <a:rect r="r" b="b" t="t" l="l"/>
            <a:pathLst>
              <a:path h="3643745" w="5757804">
                <a:moveTo>
                  <a:pt x="0" y="0"/>
                </a:moveTo>
                <a:lnTo>
                  <a:pt x="5757804" y="0"/>
                </a:lnTo>
                <a:lnTo>
                  <a:pt x="5757804" y="3643745"/>
                </a:lnTo>
                <a:lnTo>
                  <a:pt x="0" y="3643745"/>
                </a:lnTo>
                <a:lnTo>
                  <a:pt x="0" y="0"/>
                </a:lnTo>
                <a:close/>
              </a:path>
            </a:pathLst>
          </a:custGeom>
          <a:blipFill>
            <a:blip r:embed="rId3"/>
            <a:stretch>
              <a:fillRect l="0" t="0" r="0" b="0"/>
            </a:stretch>
          </a:blipFill>
        </p:spPr>
      </p:sp>
      <p:sp>
        <p:nvSpPr>
          <p:cNvPr name="Freeform 5" id="5"/>
          <p:cNvSpPr/>
          <p:nvPr/>
        </p:nvSpPr>
        <p:spPr>
          <a:xfrm flipH="false" flipV="false" rot="0">
            <a:off x="839358" y="5953858"/>
            <a:ext cx="5733635" cy="3679154"/>
          </a:xfrm>
          <a:custGeom>
            <a:avLst/>
            <a:gdLst/>
            <a:ahLst/>
            <a:cxnLst/>
            <a:rect r="r" b="b" t="t" l="l"/>
            <a:pathLst>
              <a:path h="3679154" w="5733635">
                <a:moveTo>
                  <a:pt x="0" y="0"/>
                </a:moveTo>
                <a:lnTo>
                  <a:pt x="5733635" y="0"/>
                </a:lnTo>
                <a:lnTo>
                  <a:pt x="5733635" y="3679155"/>
                </a:lnTo>
                <a:lnTo>
                  <a:pt x="0" y="3679155"/>
                </a:lnTo>
                <a:lnTo>
                  <a:pt x="0" y="0"/>
                </a:lnTo>
                <a:close/>
              </a:path>
            </a:pathLst>
          </a:custGeom>
          <a:blipFill>
            <a:blip r:embed="rId4"/>
            <a:stretch>
              <a:fillRect l="0" t="0" r="0"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AVGX</a:t>
            </a:r>
          </a:p>
        </p:txBody>
      </p:sp>
      <p:sp>
        <p:nvSpPr>
          <p:cNvPr name="TextBox 7" id="7"/>
          <p:cNvSpPr txBox="true"/>
          <p:nvPr/>
        </p:nvSpPr>
        <p:spPr>
          <a:xfrm rot="0">
            <a:off x="7681191" y="2338141"/>
            <a:ext cx="10001993" cy="6920159"/>
          </a:xfrm>
          <a:prstGeom prst="rect">
            <a:avLst/>
          </a:prstGeom>
        </p:spPr>
        <p:txBody>
          <a:bodyPr anchor="t" rtlCol="false" tIns="0" lIns="0" bIns="0" rIns="0">
            <a:spAutoFit/>
          </a:bodyPr>
          <a:lstStyle/>
          <a:p>
            <a:pPr algn="l">
              <a:lnSpc>
                <a:spcPts val="3923"/>
              </a:lnSpc>
            </a:pPr>
            <a:r>
              <a:rPr lang="en-US" sz="2802" b="true">
                <a:solidFill>
                  <a:srgbClr val="FFBD59"/>
                </a:solidFill>
                <a:latin typeface="Canva Sans Bold"/>
                <a:ea typeface="Canva Sans Bold"/>
                <a:cs typeface="Canva Sans Bold"/>
                <a:sym typeface="Canva Sans Bold"/>
              </a:rPr>
              <a:t>✅ Stable but Fluctuating Trend:</a:t>
            </a:r>
            <a:r>
              <a:rPr lang="en-US" sz="2802" b="true">
                <a:solidFill>
                  <a:srgbClr val="FFFFFF"/>
                </a:solidFill>
                <a:latin typeface="Canva Sans Bold"/>
                <a:ea typeface="Canva Sans Bold"/>
                <a:cs typeface="Canva Sans Bold"/>
                <a:sym typeface="Canva Sans Bold"/>
              </a:rPr>
              <a:t> AVGX followed a steady path with periodic swings before a final breakout, making its trend less predictable.</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Moderate Volatility:</a:t>
            </a:r>
            <a:r>
              <a:rPr lang="en-US" sz="2802" b="true">
                <a:solidFill>
                  <a:srgbClr val="FFFFFF"/>
                </a:solidFill>
                <a:latin typeface="Canva Sans Bold"/>
                <a:ea typeface="Canva Sans Bold"/>
                <a:cs typeface="Canva Sans Bold"/>
                <a:sym typeface="Canva Sans Bold"/>
              </a:rPr>
              <a:t> Frequent price swings made AVGX riskier than YIBO.</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Steady Liquidity:</a:t>
            </a:r>
            <a:r>
              <a:rPr lang="en-US" sz="2802" b="true">
                <a:solidFill>
                  <a:srgbClr val="FFFFFF"/>
                </a:solidFill>
                <a:latin typeface="Canva Sans Bold"/>
                <a:ea typeface="Canva Sans Bold"/>
                <a:cs typeface="Canva Sans Bold"/>
                <a:sym typeface="Canva Sans Bold"/>
              </a:rPr>
              <a:t> Consistently high trading volume supported efficient trade execution.</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Moderate Market Correlation (-0.138 Beta):</a:t>
            </a:r>
            <a:r>
              <a:rPr lang="en-US" sz="2802" b="true">
                <a:solidFill>
                  <a:srgbClr val="FFFFFF"/>
                </a:solidFill>
                <a:latin typeface="Canva Sans Bold"/>
                <a:ea typeface="Canva Sans Bold"/>
                <a:cs typeface="Canva Sans Bold"/>
                <a:sym typeface="Canva Sans Bold"/>
              </a:rPr>
              <a:t> Slightly more reactive to market shifts but remained relatively independent.</a:t>
            </a:r>
          </a:p>
          <a:p>
            <a:pPr algn="l">
              <a:lnSpc>
                <a:spcPts val="3923"/>
              </a:lnSpc>
            </a:pPr>
          </a:p>
        </p:txBody>
      </p:sp>
      <p:sp>
        <p:nvSpPr>
          <p:cNvPr name="TextBox 8" id="8"/>
          <p:cNvSpPr txBox="true"/>
          <p:nvPr/>
        </p:nvSpPr>
        <p:spPr>
          <a:xfrm rot="0">
            <a:off x="3706176"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732311" y="1938091"/>
            <a:ext cx="6212073" cy="4030650"/>
          </a:xfrm>
          <a:custGeom>
            <a:avLst/>
            <a:gdLst/>
            <a:ahLst/>
            <a:cxnLst/>
            <a:rect r="r" b="b" t="t" l="l"/>
            <a:pathLst>
              <a:path h="4030650" w="6212073">
                <a:moveTo>
                  <a:pt x="0" y="0"/>
                </a:moveTo>
                <a:lnTo>
                  <a:pt x="6212072" y="0"/>
                </a:lnTo>
                <a:lnTo>
                  <a:pt x="6212072" y="4030650"/>
                </a:lnTo>
                <a:lnTo>
                  <a:pt x="0" y="4030650"/>
                </a:lnTo>
                <a:lnTo>
                  <a:pt x="0" y="0"/>
                </a:lnTo>
                <a:close/>
              </a:path>
            </a:pathLst>
          </a:custGeom>
          <a:blipFill>
            <a:blip r:embed="rId3"/>
            <a:stretch>
              <a:fillRect l="0" t="0" r="0" b="0"/>
            </a:stretch>
          </a:blipFill>
        </p:spPr>
      </p:sp>
      <p:sp>
        <p:nvSpPr>
          <p:cNvPr name="Freeform 5" id="5"/>
          <p:cNvSpPr/>
          <p:nvPr/>
        </p:nvSpPr>
        <p:spPr>
          <a:xfrm flipH="false" flipV="false" rot="0">
            <a:off x="703506" y="6162479"/>
            <a:ext cx="6269681" cy="3487882"/>
          </a:xfrm>
          <a:custGeom>
            <a:avLst/>
            <a:gdLst/>
            <a:ahLst/>
            <a:cxnLst/>
            <a:rect r="r" b="b" t="t" l="l"/>
            <a:pathLst>
              <a:path h="3487882" w="6269681">
                <a:moveTo>
                  <a:pt x="0" y="0"/>
                </a:moveTo>
                <a:lnTo>
                  <a:pt x="6269681" y="0"/>
                </a:lnTo>
                <a:lnTo>
                  <a:pt x="6269681" y="3487882"/>
                </a:lnTo>
                <a:lnTo>
                  <a:pt x="0" y="3487882"/>
                </a:lnTo>
                <a:lnTo>
                  <a:pt x="0" y="0"/>
                </a:lnTo>
                <a:close/>
              </a:path>
            </a:pathLst>
          </a:custGeom>
          <a:blipFill>
            <a:blip r:embed="rId4"/>
            <a:stretch>
              <a:fillRect l="0" t="0" r="0" b="0"/>
            </a:stretch>
          </a:blipFill>
        </p:spPr>
      </p:sp>
      <p:sp>
        <p:nvSpPr>
          <p:cNvPr name="TextBox 6" id="6"/>
          <p:cNvSpPr txBox="true"/>
          <p:nvPr/>
        </p:nvSpPr>
        <p:spPr>
          <a:xfrm rot="0">
            <a:off x="353211" y="237786"/>
            <a:ext cx="7275017"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YIBO - AVGX</a:t>
            </a:r>
          </a:p>
        </p:txBody>
      </p:sp>
      <p:sp>
        <p:nvSpPr>
          <p:cNvPr name="TextBox 7" id="7"/>
          <p:cNvSpPr txBox="true"/>
          <p:nvPr/>
        </p:nvSpPr>
        <p:spPr>
          <a:xfrm rot="0">
            <a:off x="7763983" y="1880941"/>
            <a:ext cx="10001993" cy="9396659"/>
          </a:xfrm>
          <a:prstGeom prst="rect">
            <a:avLst/>
          </a:prstGeom>
        </p:spPr>
        <p:txBody>
          <a:bodyPr anchor="t" rtlCol="false" tIns="0" lIns="0" bIns="0" rIns="0">
            <a:spAutoFit/>
          </a:bodyPr>
          <a:lstStyle/>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Stronger Stability &amp; Trend Consistency:</a:t>
            </a:r>
            <a:r>
              <a:rPr lang="en-US" sz="2802" b="true">
                <a:solidFill>
                  <a:srgbClr val="FFFFFF"/>
                </a:solidFill>
                <a:latin typeface="Canva Sans Bold"/>
                <a:ea typeface="Canva Sans Bold"/>
                <a:cs typeface="Canva Sans Bold"/>
                <a:sym typeface="Canva Sans Bold"/>
              </a:rPr>
              <a:t> AVGX followed a steadier price trajectory, while YIBO had sharp fluctuations, making AVGX more reliable.</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Lower Volatility &amp; Better Risk Control:</a:t>
            </a:r>
            <a:r>
              <a:rPr lang="en-US" sz="2802" b="true">
                <a:solidFill>
                  <a:srgbClr val="FFFFFF"/>
                </a:solidFill>
                <a:latin typeface="Canva Sans Bold"/>
                <a:ea typeface="Canva Sans Bold"/>
                <a:cs typeface="Canva Sans Bold"/>
                <a:sym typeface="Canva Sans Bold"/>
              </a:rPr>
              <a:t> AVGX maintained more controlled price movements, reducing risk compared to YIBO’s higher fluctuations.</a:t>
            </a:r>
          </a:p>
          <a:p>
            <a:pPr algn="l">
              <a:lnSpc>
                <a:spcPts val="3923"/>
              </a:lnSpc>
            </a:pPr>
          </a:p>
          <a:p>
            <a:pPr algn="l">
              <a:lnSpc>
                <a:spcPts val="3923"/>
              </a:lnSpc>
            </a:pPr>
            <a:r>
              <a:rPr lang="en-US" sz="2802" i="true" b="true">
                <a:solidFill>
                  <a:srgbClr val="FFFFFF"/>
                </a:solidFill>
                <a:latin typeface="Canva Sans Bold Italics"/>
                <a:ea typeface="Canva Sans Bold Italics"/>
                <a:cs typeface="Canva Sans Bold Italics"/>
                <a:sym typeface="Canva Sans Bold Italics"/>
              </a:rPr>
              <a:t>🏆 Overall Winner: AVGX</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Greater Predictability:</a:t>
            </a:r>
            <a:r>
              <a:rPr lang="en-US" sz="2802" b="true">
                <a:solidFill>
                  <a:srgbClr val="FFFFFF"/>
                </a:solidFill>
                <a:latin typeface="Canva Sans Bold"/>
                <a:ea typeface="Canva Sans Bold"/>
                <a:cs typeface="Canva Sans Bold"/>
                <a:sym typeface="Canva Sans Bold"/>
              </a:rPr>
              <a:t> AVGX’s steadier trend reduces uncertainty, making it a more stable investment.</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Safer Liquidity &amp; Execution:</a:t>
            </a:r>
            <a:r>
              <a:rPr lang="en-US" sz="2802" b="true">
                <a:solidFill>
                  <a:srgbClr val="FFFFFF"/>
                </a:solidFill>
                <a:latin typeface="Canva Sans Bold"/>
                <a:ea typeface="Canva Sans Bold"/>
                <a:cs typeface="Canva Sans Bold"/>
                <a:sym typeface="Canva Sans Bold"/>
              </a:rPr>
              <a:t> More controlled volatility ensures smoother trade execution and better market efficiency.</a:t>
            </a:r>
          </a:p>
          <a:p>
            <a:pPr algn="l">
              <a:lnSpc>
                <a:spcPts val="3923"/>
              </a:lnSpc>
            </a:pPr>
          </a:p>
          <a:p>
            <a:pPr algn="l">
              <a:lnSpc>
                <a:spcPts val="3923"/>
              </a:lnSpc>
            </a:pPr>
          </a:p>
          <a:p>
            <a:pPr algn="l">
              <a:lnSpc>
                <a:spcPts val="3923"/>
              </a:lnSpc>
            </a:pPr>
          </a:p>
        </p:txBody>
      </p:sp>
      <p:sp>
        <p:nvSpPr>
          <p:cNvPr name="TextBox 8" id="8"/>
          <p:cNvSpPr txBox="true"/>
          <p:nvPr/>
        </p:nvSpPr>
        <p:spPr>
          <a:xfrm rot="0">
            <a:off x="7192714"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alphaModFix amt="19999"/>
              </a:blip>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3602656" y="8406804"/>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5740853" y="6777562"/>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4" id="34"/>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Freeform 35" id="35"/>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6" id="36"/>
          <p:cNvGrpSpPr/>
          <p:nvPr/>
        </p:nvGrpSpPr>
        <p:grpSpPr>
          <a:xfrm rot="0">
            <a:off x="3447687" y="1710951"/>
            <a:ext cx="959714" cy="95971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38" id="38"/>
          <p:cNvGrpSpPr/>
          <p:nvPr/>
        </p:nvGrpSpPr>
        <p:grpSpPr>
          <a:xfrm rot="0">
            <a:off x="3458629" y="3511690"/>
            <a:ext cx="908853" cy="90885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40" id="40"/>
          <p:cNvGrpSpPr/>
          <p:nvPr/>
        </p:nvGrpSpPr>
        <p:grpSpPr>
          <a:xfrm rot="0">
            <a:off x="5436053" y="2858850"/>
            <a:ext cx="959714" cy="95971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grpSp>
        <p:nvGrpSpPr>
          <p:cNvPr name="Group 42" id="42"/>
          <p:cNvGrpSpPr/>
          <p:nvPr/>
        </p:nvGrpSpPr>
        <p:grpSpPr>
          <a:xfrm rot="0">
            <a:off x="3407769" y="6094022"/>
            <a:ext cx="959714" cy="95971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44" id="44"/>
          <p:cNvSpPr txBox="true"/>
          <p:nvPr/>
        </p:nvSpPr>
        <p:spPr>
          <a:xfrm rot="0">
            <a:off x="9651235" y="4620459"/>
            <a:ext cx="7633116" cy="25552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AVGX stock wins against YIBO!</a:t>
            </a:r>
          </a:p>
          <a:p>
            <a:pPr algn="l" marL="626104" indent="-313052" lvl="1">
              <a:lnSpc>
                <a:spcPts val="4059"/>
              </a:lnSpc>
              <a:buFont typeface="Arial"/>
              <a:buChar char="•"/>
            </a:pPr>
            <a:r>
              <a:rPr lang="en-US" sz="2899" i="true">
                <a:solidFill>
                  <a:srgbClr val="FFFFFF"/>
                </a:solidFill>
                <a:latin typeface="DM Sans Italics"/>
                <a:ea typeface="DM Sans Italics"/>
                <a:cs typeface="DM Sans Italics"/>
                <a:sym typeface="DM Sans Italics"/>
              </a:rPr>
              <a:t>A loser stock makes it to the next round!</a:t>
            </a:r>
          </a:p>
          <a:p>
            <a:pPr algn="l" marL="626104" indent="-313052" lvl="1">
              <a:lnSpc>
                <a:spcPts val="4059"/>
              </a:lnSpc>
              <a:buFont typeface="Arial"/>
              <a:buChar char="•"/>
            </a:pPr>
            <a:r>
              <a:rPr lang="en-US" sz="2899" i="true">
                <a:solidFill>
                  <a:srgbClr val="FFFFFF"/>
                </a:solidFill>
                <a:latin typeface="DM Sans Italics"/>
                <a:ea typeface="DM Sans Italics"/>
                <a:cs typeface="DM Sans Italics"/>
                <a:sym typeface="DM Sans Italics"/>
              </a:rPr>
              <a:t>An ETF beat another stock!</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AKRO </a:t>
            </a:r>
            <a:r>
              <a:rPr lang="en-US" sz="2899">
                <a:solidFill>
                  <a:srgbClr val="FFFFFF"/>
                </a:solidFill>
                <a:latin typeface="DM Sans"/>
                <a:ea typeface="DM Sans"/>
                <a:cs typeface="DM Sans"/>
                <a:sym typeface="DM Sans"/>
              </a:rPr>
              <a:t>vs NRO</a:t>
            </a:r>
          </a:p>
        </p:txBody>
      </p:sp>
      <p:sp>
        <p:nvSpPr>
          <p:cNvPr name="TextBox 45" id="45"/>
          <p:cNvSpPr txBox="true"/>
          <p:nvPr/>
        </p:nvSpPr>
        <p:spPr>
          <a:xfrm rot="0">
            <a:off x="9651235" y="2135001"/>
            <a:ext cx="1244046"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1</a:t>
            </a:r>
          </a:p>
        </p:txBody>
      </p:sp>
      <p:sp>
        <p:nvSpPr>
          <p:cNvPr name="TextBox 46" id="46"/>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flipV="true">
            <a:off x="4437440" y="9138285"/>
            <a:ext cx="13850560" cy="0"/>
          </a:xfrm>
          <a:prstGeom prst="line">
            <a:avLst/>
          </a:prstGeom>
          <a:ln cap="flat" w="28575">
            <a:solidFill>
              <a:srgbClr val="FFBD59"/>
            </a:solidFill>
            <a:prstDash val="solid"/>
            <a:headEnd type="none" len="sm" w="sm"/>
            <a:tailEnd type="none" len="sm" w="sm"/>
          </a:ln>
        </p:spPr>
      </p:sp>
      <p:sp>
        <p:nvSpPr>
          <p:cNvPr name="TextBox 4" id="4"/>
          <p:cNvSpPr txBox="true"/>
          <p:nvPr/>
        </p:nvSpPr>
        <p:spPr>
          <a:xfrm rot="0">
            <a:off x="1918723" y="2323420"/>
            <a:ext cx="6715312" cy="2189129"/>
          </a:xfrm>
          <a:prstGeom prst="rect">
            <a:avLst/>
          </a:prstGeom>
        </p:spPr>
        <p:txBody>
          <a:bodyPr anchor="t" rtlCol="false" tIns="0" lIns="0" bIns="0" rIns="0">
            <a:spAutoFit/>
          </a:bodyPr>
          <a:lstStyle/>
          <a:p>
            <a:pPr algn="l">
              <a:lnSpc>
                <a:spcPts val="3594"/>
              </a:lnSpc>
            </a:pPr>
            <a:r>
              <a:rPr lang="en-US" sz="1797">
                <a:solidFill>
                  <a:srgbClr val="FFFFFF"/>
                </a:solidFill>
                <a:latin typeface="DM Sans"/>
                <a:ea typeface="DM Sans"/>
                <a:cs typeface="DM Sans"/>
                <a:sym typeface="DM Sans"/>
              </a:rPr>
              <a:t>We acknowledge that each company for each stock may be from different industries or run their operations uniquely. We cannot compare each company by how they are operated. This is specifically a technical analysis of the stock itself. We can only draw conclusions from the stock data. </a:t>
            </a:r>
          </a:p>
        </p:txBody>
      </p:sp>
      <p:sp>
        <p:nvSpPr>
          <p:cNvPr name="TextBox 5" id="5"/>
          <p:cNvSpPr txBox="true"/>
          <p:nvPr/>
        </p:nvSpPr>
        <p:spPr>
          <a:xfrm rot="0">
            <a:off x="2434652" y="8984615"/>
            <a:ext cx="2923859" cy="273685"/>
          </a:xfrm>
          <a:prstGeom prst="rect">
            <a:avLst/>
          </a:prstGeom>
        </p:spPr>
        <p:txBody>
          <a:bodyPr anchor="t" rtlCol="false" tIns="0" lIns="0" bIns="0" rIns="0">
            <a:spAutoFit/>
          </a:bodyPr>
          <a:lstStyle/>
          <a:p>
            <a:pPr algn="l">
              <a:lnSpc>
                <a:spcPts val="2240"/>
              </a:lnSpc>
            </a:pPr>
            <a:r>
              <a:rPr lang="en-US" sz="1600" spc="144">
                <a:solidFill>
                  <a:srgbClr val="FFFFFF"/>
                </a:solidFill>
                <a:latin typeface="DM Sans"/>
                <a:ea typeface="DM Sans"/>
                <a:cs typeface="DM Sans"/>
                <a:sym typeface="DM Sans"/>
              </a:rPr>
              <a:t>THE STOCKBOWL</a:t>
            </a:r>
          </a:p>
        </p:txBody>
      </p:sp>
      <p:sp>
        <p:nvSpPr>
          <p:cNvPr name="TextBox 6" id="6"/>
          <p:cNvSpPr txBox="true"/>
          <p:nvPr/>
        </p:nvSpPr>
        <p:spPr>
          <a:xfrm rot="0">
            <a:off x="10164099" y="2586351"/>
            <a:ext cx="5943565" cy="913119"/>
          </a:xfrm>
          <a:prstGeom prst="rect">
            <a:avLst/>
          </a:prstGeom>
        </p:spPr>
        <p:txBody>
          <a:bodyPr anchor="t" rtlCol="false" tIns="0" lIns="0" bIns="0" rIns="0">
            <a:spAutoFit/>
          </a:bodyPr>
          <a:lstStyle/>
          <a:p>
            <a:pPr algn="l">
              <a:lnSpc>
                <a:spcPts val="3745"/>
              </a:lnSpc>
            </a:pPr>
            <a:r>
              <a:rPr lang="en-US" sz="2675" b="true">
                <a:solidFill>
                  <a:srgbClr val="FFBD59"/>
                </a:solidFill>
                <a:latin typeface="DM Sans Bold"/>
                <a:ea typeface="DM Sans Bold"/>
                <a:cs typeface="DM Sans Bold"/>
                <a:sym typeface="DM Sans Bold"/>
              </a:rPr>
              <a:t>WHAT IS THE TOP GAINERS &amp; LOSERS LIST?</a:t>
            </a:r>
          </a:p>
        </p:txBody>
      </p:sp>
      <p:sp>
        <p:nvSpPr>
          <p:cNvPr name="TextBox 7" id="7"/>
          <p:cNvSpPr txBox="true"/>
          <p:nvPr/>
        </p:nvSpPr>
        <p:spPr>
          <a:xfrm rot="0">
            <a:off x="1918723" y="990600"/>
            <a:ext cx="5473580" cy="797389"/>
          </a:xfrm>
          <a:prstGeom prst="rect">
            <a:avLst/>
          </a:prstGeom>
        </p:spPr>
        <p:txBody>
          <a:bodyPr anchor="t" rtlCol="false" tIns="0" lIns="0" bIns="0" rIns="0">
            <a:spAutoFit/>
          </a:bodyPr>
          <a:lstStyle/>
          <a:p>
            <a:pPr algn="l">
              <a:lnSpc>
                <a:spcPts val="3299"/>
              </a:lnSpc>
            </a:pPr>
            <a:r>
              <a:rPr lang="en-US" sz="2356" b="true">
                <a:solidFill>
                  <a:srgbClr val="FFBD59"/>
                </a:solidFill>
                <a:latin typeface="DM Sans Bold"/>
                <a:ea typeface="DM Sans Bold"/>
                <a:cs typeface="DM Sans Bold"/>
                <a:sym typeface="DM Sans Bold"/>
              </a:rPr>
              <a:t>PERFORMING A FIXED-WINDOW, TECHNICAL ANALYSIS</a:t>
            </a:r>
          </a:p>
        </p:txBody>
      </p:sp>
      <p:sp>
        <p:nvSpPr>
          <p:cNvPr name="TextBox 8" id="8"/>
          <p:cNvSpPr txBox="true"/>
          <p:nvPr/>
        </p:nvSpPr>
        <p:spPr>
          <a:xfrm rot="0">
            <a:off x="1918723" y="5363902"/>
            <a:ext cx="6715312" cy="3084479"/>
          </a:xfrm>
          <a:prstGeom prst="rect">
            <a:avLst/>
          </a:prstGeom>
        </p:spPr>
        <p:txBody>
          <a:bodyPr anchor="t" rtlCol="false" tIns="0" lIns="0" bIns="0" rIns="0">
            <a:spAutoFit/>
          </a:bodyPr>
          <a:lstStyle/>
          <a:p>
            <a:pPr algn="l">
              <a:lnSpc>
                <a:spcPts val="3594"/>
              </a:lnSpc>
            </a:pPr>
            <a:r>
              <a:rPr lang="en-US" sz="1797">
                <a:solidFill>
                  <a:srgbClr val="FFFFFF"/>
                </a:solidFill>
                <a:latin typeface="DM Sans"/>
                <a:ea typeface="DM Sans"/>
                <a:cs typeface="DM Sans"/>
                <a:sym typeface="DM Sans"/>
              </a:rPr>
              <a:t>Please note that API data was pulled as of January 30, 2025. The time frame of analysis will be between the last quarter of 2024 and the first month of 2025. We understand that our analysis of the data will be restricted to this time frame (Fixed-Window Analysis) and that the stock performance is subject to change between the time the data was pulled to when this data was presented.</a:t>
            </a:r>
          </a:p>
        </p:txBody>
      </p:sp>
      <p:sp>
        <p:nvSpPr>
          <p:cNvPr name="TextBox 9" id="9"/>
          <p:cNvSpPr txBox="true"/>
          <p:nvPr/>
        </p:nvSpPr>
        <p:spPr>
          <a:xfrm rot="0">
            <a:off x="10164099" y="3839122"/>
            <a:ext cx="6715312" cy="3532154"/>
          </a:xfrm>
          <a:prstGeom prst="rect">
            <a:avLst/>
          </a:prstGeom>
        </p:spPr>
        <p:txBody>
          <a:bodyPr anchor="t" rtlCol="false" tIns="0" lIns="0" bIns="0" rIns="0">
            <a:spAutoFit/>
          </a:bodyPr>
          <a:lstStyle/>
          <a:p>
            <a:pPr algn="l">
              <a:lnSpc>
                <a:spcPts val="3594"/>
              </a:lnSpc>
            </a:pPr>
            <a:r>
              <a:rPr lang="en-US" sz="1797">
                <a:solidFill>
                  <a:srgbClr val="FFFFFF"/>
                </a:solidFill>
                <a:latin typeface="DM Sans"/>
                <a:ea typeface="DM Sans"/>
                <a:cs typeface="DM Sans"/>
                <a:sym typeface="DM Sans"/>
              </a:rPr>
              <a:t>On January 30, 2025, we pulled a list of the stock market's top 20 gainers and the bottom 20 losers for that day. We selected 4 gainer stocks and 4 loser stocks from that list and performed a technical comparison. </a:t>
            </a:r>
          </a:p>
          <a:p>
            <a:pPr algn="l">
              <a:lnSpc>
                <a:spcPts val="3594"/>
              </a:lnSpc>
            </a:pPr>
          </a:p>
          <a:p>
            <a:pPr algn="l">
              <a:lnSpc>
                <a:spcPts val="3594"/>
              </a:lnSpc>
            </a:pPr>
            <a:r>
              <a:rPr lang="en-US" sz="1797">
                <a:solidFill>
                  <a:srgbClr val="FFFFFF"/>
                </a:solidFill>
                <a:latin typeface="DM Sans"/>
                <a:ea typeface="DM Sans"/>
                <a:cs typeface="DM Sans"/>
                <a:sym typeface="DM Sans"/>
              </a:rPr>
              <a:t>The chosen stock list includes:</a:t>
            </a:r>
            <a:r>
              <a:rPr lang="en-US" sz="1797" b="true">
                <a:solidFill>
                  <a:srgbClr val="FFFFFF"/>
                </a:solidFill>
                <a:latin typeface="DM Sans Bold"/>
                <a:ea typeface="DM Sans Bold"/>
                <a:cs typeface="DM Sans Bold"/>
                <a:sym typeface="DM Sans Bold"/>
              </a:rPr>
              <a:t> NVDA, WOK, AVGX, YIBO, NRO, AKRO, DWTX, ELAB</a:t>
            </a:r>
            <a:r>
              <a:rPr lang="en-US" sz="1797">
                <a:solidFill>
                  <a:srgbClr val="FFFFFF"/>
                </a:solidFill>
                <a:latin typeface="DM Sans"/>
                <a:ea typeface="DM Sans"/>
                <a:cs typeface="DM Sans"/>
                <a:sym typeface="DM Sans"/>
              </a:rPr>
              <a:t>.</a:t>
            </a:r>
          </a:p>
          <a:p>
            <a:pPr algn="l">
              <a:lnSpc>
                <a:spcPts val="359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808200" y="1997483"/>
            <a:ext cx="5795951" cy="3829313"/>
          </a:xfrm>
          <a:custGeom>
            <a:avLst/>
            <a:gdLst/>
            <a:ahLst/>
            <a:cxnLst/>
            <a:rect r="r" b="b" t="t" l="l"/>
            <a:pathLst>
              <a:path h="3829313" w="5795951">
                <a:moveTo>
                  <a:pt x="0" y="0"/>
                </a:moveTo>
                <a:lnTo>
                  <a:pt x="5795951" y="0"/>
                </a:lnTo>
                <a:lnTo>
                  <a:pt x="5795951" y="3829313"/>
                </a:lnTo>
                <a:lnTo>
                  <a:pt x="0" y="3829313"/>
                </a:lnTo>
                <a:lnTo>
                  <a:pt x="0" y="0"/>
                </a:lnTo>
                <a:close/>
              </a:path>
            </a:pathLst>
          </a:custGeom>
          <a:blipFill>
            <a:blip r:embed="rId3"/>
            <a:stretch>
              <a:fillRect l="0" t="0" r="0" b="0"/>
            </a:stretch>
          </a:blipFill>
        </p:spPr>
      </p:sp>
      <p:sp>
        <p:nvSpPr>
          <p:cNvPr name="Freeform 5" id="5"/>
          <p:cNvSpPr/>
          <p:nvPr/>
        </p:nvSpPr>
        <p:spPr>
          <a:xfrm flipH="false" flipV="false" rot="0">
            <a:off x="808200" y="6160171"/>
            <a:ext cx="5795951" cy="3725350"/>
          </a:xfrm>
          <a:custGeom>
            <a:avLst/>
            <a:gdLst/>
            <a:ahLst/>
            <a:cxnLst/>
            <a:rect r="r" b="b" t="t" l="l"/>
            <a:pathLst>
              <a:path h="3725350" w="5795951">
                <a:moveTo>
                  <a:pt x="0" y="0"/>
                </a:moveTo>
                <a:lnTo>
                  <a:pt x="5795951" y="0"/>
                </a:lnTo>
                <a:lnTo>
                  <a:pt x="5795951" y="3725349"/>
                </a:lnTo>
                <a:lnTo>
                  <a:pt x="0" y="3725349"/>
                </a:lnTo>
                <a:lnTo>
                  <a:pt x="0" y="0"/>
                </a:lnTo>
                <a:close/>
              </a:path>
            </a:pathLst>
          </a:custGeom>
          <a:blipFill>
            <a:blip r:embed="rId4"/>
            <a:stretch>
              <a:fillRect l="0" t="0" r="0"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AKRO</a:t>
            </a:r>
          </a:p>
        </p:txBody>
      </p:sp>
      <p:sp>
        <p:nvSpPr>
          <p:cNvPr name="TextBox 7" id="7"/>
          <p:cNvSpPr txBox="true"/>
          <p:nvPr/>
        </p:nvSpPr>
        <p:spPr>
          <a:xfrm rot="0">
            <a:off x="3706176"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
        <p:nvSpPr>
          <p:cNvPr name="TextBox 8" id="8"/>
          <p:cNvSpPr txBox="true"/>
          <p:nvPr/>
        </p:nvSpPr>
        <p:spPr>
          <a:xfrm rot="0">
            <a:off x="7544497" y="1479859"/>
            <a:ext cx="10422680" cy="8901430"/>
          </a:xfrm>
          <a:prstGeom prst="rect">
            <a:avLst/>
          </a:prstGeom>
        </p:spPr>
        <p:txBody>
          <a:bodyPr anchor="t" rtlCol="false" tIns="0" lIns="0" bIns="0" rIns="0">
            <a:spAutoFit/>
          </a:bodyPr>
          <a:lstStyle/>
          <a:p>
            <a:pPr algn="l">
              <a:lnSpc>
                <a:spcPts val="3920"/>
              </a:lnSpc>
            </a:pPr>
            <a:r>
              <a:rPr lang="en-US" sz="2800" b="true">
                <a:solidFill>
                  <a:srgbClr val="FFBD59"/>
                </a:solidFill>
                <a:latin typeface="Canva Sans Bold"/>
                <a:ea typeface="Canva Sans Bold"/>
                <a:cs typeface="Canva Sans Bold"/>
                <a:sym typeface="Canva Sans Bold"/>
              </a:rPr>
              <a:t>✅ Fluctuating but Resilient Trend:</a:t>
            </a:r>
            <a:r>
              <a:rPr lang="en-US" sz="2800" b="true">
                <a:solidFill>
                  <a:srgbClr val="FFFFFF"/>
                </a:solidFill>
                <a:latin typeface="Canva Sans Bold"/>
                <a:ea typeface="Canva Sans Bold"/>
                <a:cs typeface="Canva Sans Bold"/>
                <a:sym typeface="Canva Sans Bold"/>
              </a:rPr>
              <a:t> AKRO experienced frequent price swings but maintained a relatively stable trajectory before a final breakout, making its trend less predictable.</a:t>
            </a:r>
          </a:p>
          <a:p>
            <a:pPr algn="l">
              <a:lnSpc>
                <a:spcPts val="3920"/>
              </a:lnSpc>
            </a:pPr>
          </a:p>
          <a:p>
            <a:pPr algn="l">
              <a:lnSpc>
                <a:spcPts val="3920"/>
              </a:lnSpc>
            </a:pPr>
            <a:r>
              <a:rPr lang="en-US" sz="2800" b="true">
                <a:solidFill>
                  <a:srgbClr val="FFBD59"/>
                </a:solidFill>
                <a:latin typeface="Canva Sans Bold"/>
                <a:ea typeface="Canva Sans Bold"/>
                <a:cs typeface="Canva Sans Bold"/>
                <a:sym typeface="Canva Sans Bold"/>
              </a:rPr>
              <a:t>✅ High Volatility:</a:t>
            </a:r>
            <a:r>
              <a:rPr lang="en-US" sz="2800" b="true">
                <a:solidFill>
                  <a:srgbClr val="FFFFFF"/>
                </a:solidFill>
                <a:latin typeface="Canva Sans Bold"/>
                <a:ea typeface="Canva Sans Bold"/>
                <a:cs typeface="Canva Sans Bold"/>
                <a:sym typeface="Canva Sans Bold"/>
              </a:rPr>
              <a:t> Large price fluctuations indicate a riskier profile, but they also present greater short-term profit potential.</a:t>
            </a:r>
          </a:p>
          <a:p>
            <a:pPr algn="l">
              <a:lnSpc>
                <a:spcPts val="3920"/>
              </a:lnSpc>
            </a:pPr>
          </a:p>
          <a:p>
            <a:pPr algn="l">
              <a:lnSpc>
                <a:spcPts val="3920"/>
              </a:lnSpc>
            </a:pPr>
            <a:r>
              <a:rPr lang="en-US" sz="2800" b="true">
                <a:solidFill>
                  <a:srgbClr val="FFBD59"/>
                </a:solidFill>
                <a:latin typeface="Canva Sans Bold"/>
                <a:ea typeface="Canva Sans Bold"/>
                <a:cs typeface="Canva Sans Bold"/>
                <a:sym typeface="Canva Sans Bold"/>
              </a:rPr>
              <a:t>✅ Strong Liquidity:</a:t>
            </a:r>
            <a:r>
              <a:rPr lang="en-US" sz="2800" b="true">
                <a:solidFill>
                  <a:srgbClr val="FFFFFF"/>
                </a:solidFill>
                <a:latin typeface="Canva Sans Bold"/>
                <a:ea typeface="Canva Sans Bold"/>
                <a:cs typeface="Canva Sans Bold"/>
                <a:sym typeface="Canva Sans Bold"/>
              </a:rPr>
              <a:t> Consistently high trading volume ensured smooth execution and efficient market participation.</a:t>
            </a:r>
          </a:p>
          <a:p>
            <a:pPr algn="l">
              <a:lnSpc>
                <a:spcPts val="3920"/>
              </a:lnSpc>
            </a:pPr>
          </a:p>
          <a:p>
            <a:pPr algn="l">
              <a:lnSpc>
                <a:spcPts val="3920"/>
              </a:lnSpc>
            </a:pPr>
            <a:r>
              <a:rPr lang="en-US" sz="2800" b="true">
                <a:solidFill>
                  <a:srgbClr val="FFBD59"/>
                </a:solidFill>
                <a:latin typeface="Canva Sans Bold"/>
                <a:ea typeface="Canva Sans Bold"/>
                <a:cs typeface="Canva Sans Bold"/>
                <a:sym typeface="Canva Sans Bold"/>
              </a:rPr>
              <a:t>✅ Highly Negative Beta (-1.615):</a:t>
            </a:r>
            <a:r>
              <a:rPr lang="en-US" sz="2800" b="true">
                <a:solidFill>
                  <a:srgbClr val="FFFFFF"/>
                </a:solidFill>
                <a:latin typeface="Canva Sans Bold"/>
                <a:ea typeface="Canva Sans Bold"/>
                <a:cs typeface="Canva Sans Bold"/>
                <a:sym typeface="Canva Sans Bold"/>
              </a:rPr>
              <a:t> Strong inverse correlation to the market, meaning AKRO moves in the opposite direction of broader trends, making it a hedge against general market downturns.</a:t>
            </a:r>
          </a:p>
          <a:p>
            <a:pPr algn="l">
              <a:lnSpc>
                <a:spcPts val="39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808200" y="2196099"/>
            <a:ext cx="5795951" cy="3678867"/>
          </a:xfrm>
          <a:custGeom>
            <a:avLst/>
            <a:gdLst/>
            <a:ahLst/>
            <a:cxnLst/>
            <a:rect r="r" b="b" t="t" l="l"/>
            <a:pathLst>
              <a:path h="3678867" w="5795951">
                <a:moveTo>
                  <a:pt x="0" y="0"/>
                </a:moveTo>
                <a:lnTo>
                  <a:pt x="5795951" y="0"/>
                </a:lnTo>
                <a:lnTo>
                  <a:pt x="5795951" y="3678867"/>
                </a:lnTo>
                <a:lnTo>
                  <a:pt x="0" y="3678867"/>
                </a:lnTo>
                <a:lnTo>
                  <a:pt x="0" y="0"/>
                </a:lnTo>
                <a:close/>
              </a:path>
            </a:pathLst>
          </a:custGeom>
          <a:blipFill>
            <a:blip r:embed="rId3"/>
            <a:stretch>
              <a:fillRect l="0" t="0" r="0" b="0"/>
            </a:stretch>
          </a:blipFill>
        </p:spPr>
      </p:sp>
      <p:sp>
        <p:nvSpPr>
          <p:cNvPr name="Freeform 5" id="5"/>
          <p:cNvSpPr/>
          <p:nvPr/>
        </p:nvSpPr>
        <p:spPr>
          <a:xfrm flipH="false" flipV="false" rot="0">
            <a:off x="808200" y="6202163"/>
            <a:ext cx="5795951" cy="3647377"/>
          </a:xfrm>
          <a:custGeom>
            <a:avLst/>
            <a:gdLst/>
            <a:ahLst/>
            <a:cxnLst/>
            <a:rect r="r" b="b" t="t" l="l"/>
            <a:pathLst>
              <a:path h="3647377" w="5795951">
                <a:moveTo>
                  <a:pt x="0" y="0"/>
                </a:moveTo>
                <a:lnTo>
                  <a:pt x="5795951" y="0"/>
                </a:lnTo>
                <a:lnTo>
                  <a:pt x="5795951" y="3647377"/>
                </a:lnTo>
                <a:lnTo>
                  <a:pt x="0" y="3647377"/>
                </a:lnTo>
                <a:lnTo>
                  <a:pt x="0" y="0"/>
                </a:lnTo>
                <a:close/>
              </a:path>
            </a:pathLst>
          </a:custGeom>
          <a:blipFill>
            <a:blip r:embed="rId4"/>
            <a:stretch>
              <a:fillRect l="0" t="0" r="0" b="0"/>
            </a:stretch>
          </a:blipFill>
        </p:spPr>
      </p:sp>
      <p:sp>
        <p:nvSpPr>
          <p:cNvPr name="TextBox 6" id="6"/>
          <p:cNvSpPr txBox="true"/>
          <p:nvPr/>
        </p:nvSpPr>
        <p:spPr>
          <a:xfrm rot="0">
            <a:off x="353211" y="237786"/>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NRO</a:t>
            </a:r>
          </a:p>
        </p:txBody>
      </p:sp>
      <p:sp>
        <p:nvSpPr>
          <p:cNvPr name="TextBox 7" id="7"/>
          <p:cNvSpPr txBox="true"/>
          <p:nvPr/>
        </p:nvSpPr>
        <p:spPr>
          <a:xfrm rot="0">
            <a:off x="7681191" y="2338141"/>
            <a:ext cx="10001993" cy="7415459"/>
          </a:xfrm>
          <a:prstGeom prst="rect">
            <a:avLst/>
          </a:prstGeom>
        </p:spPr>
        <p:txBody>
          <a:bodyPr anchor="t" rtlCol="false" tIns="0" lIns="0" bIns="0" rIns="0">
            <a:spAutoFit/>
          </a:bodyPr>
          <a:lstStyle/>
          <a:p>
            <a:pPr algn="l">
              <a:lnSpc>
                <a:spcPts val="3923"/>
              </a:lnSpc>
            </a:pPr>
            <a:r>
              <a:rPr lang="en-US" sz="2802" b="true">
                <a:solidFill>
                  <a:srgbClr val="FFBD59"/>
                </a:solidFill>
                <a:latin typeface="Canva Sans Bold"/>
                <a:ea typeface="Canva Sans Bold"/>
                <a:cs typeface="Canva Sans Bold"/>
                <a:sym typeface="Canva Sans Bold"/>
              </a:rPr>
              <a:t>✅ Stable but Weakening Trend: </a:t>
            </a:r>
            <a:r>
              <a:rPr lang="en-US" sz="2802" b="true">
                <a:solidFill>
                  <a:srgbClr val="FFFFFF"/>
                </a:solidFill>
                <a:latin typeface="Canva Sans Bold"/>
                <a:ea typeface="Canva Sans Bold"/>
                <a:cs typeface="Canva Sans Bold"/>
                <a:sym typeface="Canva Sans Bold"/>
              </a:rPr>
              <a:t>NRO followed a mostly stable path but showed signs of decline with periodic fluctuations, making its trend less reliable.</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Low Volatility: </a:t>
            </a:r>
            <a:r>
              <a:rPr lang="en-US" sz="2802" b="true">
                <a:solidFill>
                  <a:srgbClr val="FFFFFF"/>
                </a:solidFill>
                <a:latin typeface="Canva Sans Bold"/>
                <a:ea typeface="Canva Sans Bold"/>
                <a:cs typeface="Canva Sans Bold"/>
                <a:sym typeface="Canva Sans Bold"/>
              </a:rPr>
              <a:t>Price movements remained relatively controlled, reducing risk but also limiting potential gains.</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Consistent Liquidity: </a:t>
            </a:r>
            <a:r>
              <a:rPr lang="en-US" sz="2802" b="true">
                <a:solidFill>
                  <a:srgbClr val="FFFFFF"/>
                </a:solidFill>
                <a:latin typeface="Canva Sans Bold"/>
                <a:ea typeface="Canva Sans Bold"/>
                <a:cs typeface="Canva Sans Bold"/>
                <a:sym typeface="Canva Sans Bold"/>
              </a:rPr>
              <a:t>Trading volume stayed steady, ensuring smooth trade execution and market efficiency.</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Minimal Market Correlation (-0.018 Beta): </a:t>
            </a:r>
            <a:r>
              <a:rPr lang="en-US" sz="2802" b="true">
                <a:solidFill>
                  <a:srgbClr val="FFFFFF"/>
                </a:solidFill>
                <a:latin typeface="Canva Sans Bold"/>
                <a:ea typeface="Canva Sans Bold"/>
                <a:cs typeface="Canva Sans Bold"/>
                <a:sym typeface="Canva Sans Bold"/>
              </a:rPr>
              <a:t>Weak correlation with the market, indicating that NRO's price movements are largely independent of broader trends but not as significantly negative as AKRO.</a:t>
            </a:r>
          </a:p>
          <a:p>
            <a:pPr algn="l">
              <a:lnSpc>
                <a:spcPts val="3923"/>
              </a:lnSpc>
            </a:pPr>
          </a:p>
        </p:txBody>
      </p:sp>
      <p:sp>
        <p:nvSpPr>
          <p:cNvPr name="TextBox 8" id="8"/>
          <p:cNvSpPr txBox="true"/>
          <p:nvPr/>
        </p:nvSpPr>
        <p:spPr>
          <a:xfrm rot="0">
            <a:off x="2857549"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028700" y="2074469"/>
            <a:ext cx="5660237" cy="3679154"/>
          </a:xfrm>
          <a:custGeom>
            <a:avLst/>
            <a:gdLst/>
            <a:ahLst/>
            <a:cxnLst/>
            <a:rect r="r" b="b" t="t" l="l"/>
            <a:pathLst>
              <a:path h="3679154" w="5660237">
                <a:moveTo>
                  <a:pt x="0" y="0"/>
                </a:moveTo>
                <a:lnTo>
                  <a:pt x="5660237" y="0"/>
                </a:lnTo>
                <a:lnTo>
                  <a:pt x="5660237" y="3679154"/>
                </a:lnTo>
                <a:lnTo>
                  <a:pt x="0" y="3679154"/>
                </a:lnTo>
                <a:lnTo>
                  <a:pt x="0" y="0"/>
                </a:lnTo>
                <a:close/>
              </a:path>
            </a:pathLst>
          </a:custGeom>
          <a:blipFill>
            <a:blip r:embed="rId3"/>
            <a:stretch>
              <a:fillRect l="0" t="0" r="0" b="0"/>
            </a:stretch>
          </a:blipFill>
        </p:spPr>
      </p:sp>
      <p:sp>
        <p:nvSpPr>
          <p:cNvPr name="Freeform 5" id="5"/>
          <p:cNvSpPr/>
          <p:nvPr/>
        </p:nvSpPr>
        <p:spPr>
          <a:xfrm flipH="false" flipV="false" rot="0">
            <a:off x="1028700" y="6074446"/>
            <a:ext cx="5731420" cy="3201334"/>
          </a:xfrm>
          <a:custGeom>
            <a:avLst/>
            <a:gdLst/>
            <a:ahLst/>
            <a:cxnLst/>
            <a:rect r="r" b="b" t="t" l="l"/>
            <a:pathLst>
              <a:path h="3201334" w="5731420">
                <a:moveTo>
                  <a:pt x="0" y="0"/>
                </a:moveTo>
                <a:lnTo>
                  <a:pt x="5731420" y="0"/>
                </a:lnTo>
                <a:lnTo>
                  <a:pt x="5731420" y="3201334"/>
                </a:lnTo>
                <a:lnTo>
                  <a:pt x="0" y="3201334"/>
                </a:lnTo>
                <a:lnTo>
                  <a:pt x="0" y="0"/>
                </a:lnTo>
                <a:close/>
              </a:path>
            </a:pathLst>
          </a:custGeom>
          <a:blipFill>
            <a:blip r:embed="rId4"/>
            <a:stretch>
              <a:fillRect l="0" t="0" r="0" b="0"/>
            </a:stretch>
          </a:blipFill>
        </p:spPr>
      </p:sp>
      <p:sp>
        <p:nvSpPr>
          <p:cNvPr name="TextBox 6" id="6"/>
          <p:cNvSpPr txBox="true"/>
          <p:nvPr/>
        </p:nvSpPr>
        <p:spPr>
          <a:xfrm rot="0">
            <a:off x="353211" y="237786"/>
            <a:ext cx="662302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AKRO - NRO</a:t>
            </a:r>
          </a:p>
        </p:txBody>
      </p:sp>
      <p:sp>
        <p:nvSpPr>
          <p:cNvPr name="TextBox 7" id="7"/>
          <p:cNvSpPr txBox="true"/>
          <p:nvPr/>
        </p:nvSpPr>
        <p:spPr>
          <a:xfrm rot="0">
            <a:off x="7701889" y="1684308"/>
            <a:ext cx="10001993" cy="9396659"/>
          </a:xfrm>
          <a:prstGeom prst="rect">
            <a:avLst/>
          </a:prstGeom>
        </p:spPr>
        <p:txBody>
          <a:bodyPr anchor="t" rtlCol="false" tIns="0" lIns="0" bIns="0" rIns="0">
            <a:spAutoFit/>
          </a:bodyPr>
          <a:lstStyle/>
          <a:p>
            <a:pPr algn="l">
              <a:lnSpc>
                <a:spcPts val="3923"/>
              </a:lnSpc>
            </a:pPr>
            <a:r>
              <a:rPr lang="en-US" sz="2802" b="true">
                <a:solidFill>
                  <a:srgbClr val="FFBD59"/>
                </a:solidFill>
                <a:latin typeface="Canva Sans Bold"/>
                <a:ea typeface="Canva Sans Bold"/>
                <a:cs typeface="Canva Sans Bold"/>
                <a:sym typeface="Canva Sans Bold"/>
              </a:rPr>
              <a:t>✅ Higher Volatility in AKRO: </a:t>
            </a:r>
            <a:r>
              <a:rPr lang="en-US" sz="2802" b="true">
                <a:solidFill>
                  <a:srgbClr val="FFFFFF"/>
                </a:solidFill>
                <a:latin typeface="Canva Sans Bold"/>
                <a:ea typeface="Canva Sans Bold"/>
                <a:cs typeface="Canva Sans Bold"/>
                <a:sym typeface="Canva Sans Bold"/>
              </a:rPr>
              <a:t>AKRO had larger price swings, making it riskier but with higher return potential, while NRO maintained steadier movements.</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More Stable Trend in NRO: </a:t>
            </a:r>
            <a:r>
              <a:rPr lang="en-US" sz="2802" b="true">
                <a:solidFill>
                  <a:srgbClr val="FFFFFF"/>
                </a:solidFill>
                <a:latin typeface="Canva Sans Bold"/>
                <a:ea typeface="Canva Sans Bold"/>
                <a:cs typeface="Canva Sans Bold"/>
                <a:sym typeface="Canva Sans Bold"/>
              </a:rPr>
              <a:t>NRO followed a smoother trajectory with fewer fluctuations, making it the more reliable option.</a:t>
            </a:r>
          </a:p>
          <a:p>
            <a:pPr algn="l">
              <a:lnSpc>
                <a:spcPts val="3923"/>
              </a:lnSpc>
            </a:pPr>
          </a:p>
          <a:p>
            <a:pPr algn="l">
              <a:lnSpc>
                <a:spcPts val="3923"/>
              </a:lnSpc>
            </a:pPr>
            <a:r>
              <a:rPr lang="en-US" sz="2802" i="true" b="true">
                <a:solidFill>
                  <a:srgbClr val="FFFFFF"/>
                </a:solidFill>
                <a:latin typeface="Canva Sans Bold Italics"/>
                <a:ea typeface="Canva Sans Bold Italics"/>
                <a:cs typeface="Canva Sans Bold Italics"/>
                <a:sym typeface="Canva Sans Bold Italics"/>
              </a:rPr>
              <a:t>🏆 Overall Winner: NRO</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Lower &amp; More Controlled Volatility: </a:t>
            </a:r>
            <a:r>
              <a:rPr lang="en-US" sz="2802" b="true">
                <a:solidFill>
                  <a:srgbClr val="FFFFFF"/>
                </a:solidFill>
                <a:latin typeface="Canva Sans Bold"/>
                <a:ea typeface="Canva Sans Bold"/>
                <a:cs typeface="Canva Sans Bold"/>
                <a:sym typeface="Canva Sans Bold"/>
              </a:rPr>
              <a:t>NRO’s reduced standard deviation made it the safer, more predictable choice.</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Consistent Liquidity: </a:t>
            </a:r>
            <a:r>
              <a:rPr lang="en-US" sz="2802" b="true">
                <a:solidFill>
                  <a:srgbClr val="FFFFFF"/>
                </a:solidFill>
                <a:latin typeface="Canva Sans Bold"/>
                <a:ea typeface="Canva Sans Bold"/>
                <a:cs typeface="Canva Sans Bold"/>
                <a:sym typeface="Canva Sans Bold"/>
              </a:rPr>
              <a:t>NRO maintained steadier trading volume, ensuring smoother trade execution compared to AKRO’s fluctuations.</a:t>
            </a:r>
          </a:p>
          <a:p>
            <a:pPr algn="l">
              <a:lnSpc>
                <a:spcPts val="3923"/>
              </a:lnSpc>
            </a:pPr>
          </a:p>
          <a:p>
            <a:pPr algn="l">
              <a:lnSpc>
                <a:spcPts val="3923"/>
              </a:lnSpc>
            </a:pPr>
          </a:p>
        </p:txBody>
      </p:sp>
      <p:sp>
        <p:nvSpPr>
          <p:cNvPr name="TextBox 8" id="8"/>
          <p:cNvSpPr txBox="true"/>
          <p:nvPr/>
        </p:nvSpPr>
        <p:spPr>
          <a:xfrm rot="0">
            <a:off x="7059286"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alphaModFix amt="19999"/>
              </a:blip>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alphaModFix amt="19999"/>
              </a:blip>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alphaModFix amt="19999"/>
              </a:blip>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5740853" y="6777562"/>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3" id="33"/>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Freeform 34" id="34"/>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3447687" y="1710951"/>
            <a:ext cx="959714" cy="95971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37" id="37"/>
          <p:cNvGrpSpPr/>
          <p:nvPr/>
        </p:nvGrpSpPr>
        <p:grpSpPr>
          <a:xfrm rot="0">
            <a:off x="3458629" y="3511690"/>
            <a:ext cx="908853" cy="90885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39" id="39"/>
          <p:cNvGrpSpPr/>
          <p:nvPr/>
        </p:nvGrpSpPr>
        <p:grpSpPr>
          <a:xfrm rot="0">
            <a:off x="5436053" y="2858850"/>
            <a:ext cx="959714" cy="95971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grpSp>
        <p:nvGrpSpPr>
          <p:cNvPr name="Group 41" id="41"/>
          <p:cNvGrpSpPr/>
          <p:nvPr/>
        </p:nvGrpSpPr>
        <p:grpSpPr>
          <a:xfrm rot="0">
            <a:off x="3407769" y="6094022"/>
            <a:ext cx="959714" cy="95971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43" id="43"/>
          <p:cNvGrpSpPr/>
          <p:nvPr/>
        </p:nvGrpSpPr>
        <p:grpSpPr>
          <a:xfrm rot="0">
            <a:off x="3421983" y="7955128"/>
            <a:ext cx="931285" cy="93128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TextBox 45" id="45"/>
          <p:cNvSpPr txBox="true"/>
          <p:nvPr/>
        </p:nvSpPr>
        <p:spPr>
          <a:xfrm rot="0">
            <a:off x="9626184" y="4907891"/>
            <a:ext cx="7633116" cy="204089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NRO stock wins against AKRO!</a:t>
            </a:r>
          </a:p>
          <a:p>
            <a:pPr algn="l" marL="626104" indent="-313052" lvl="1">
              <a:lnSpc>
                <a:spcPts val="4059"/>
              </a:lnSpc>
              <a:buFont typeface="Arial"/>
              <a:buChar char="•"/>
            </a:pPr>
            <a:r>
              <a:rPr lang="en-US" sz="2899" i="true">
                <a:solidFill>
                  <a:srgbClr val="FFFFFF"/>
                </a:solidFill>
                <a:latin typeface="DM Sans Italics"/>
                <a:ea typeface="DM Sans Italics"/>
                <a:cs typeface="DM Sans Italics"/>
                <a:sym typeface="DM Sans Italics"/>
              </a:rPr>
              <a:t>A loser stock makes it to the next round!</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AVGX </a:t>
            </a:r>
            <a:r>
              <a:rPr lang="en-US" sz="2899">
                <a:solidFill>
                  <a:srgbClr val="FFFFFF"/>
                </a:solidFill>
                <a:latin typeface="DM Sans"/>
                <a:ea typeface="DM Sans"/>
                <a:cs typeface="DM Sans"/>
                <a:sym typeface="DM Sans"/>
              </a:rPr>
              <a:t>vs NRO</a:t>
            </a:r>
          </a:p>
        </p:txBody>
      </p:sp>
      <p:sp>
        <p:nvSpPr>
          <p:cNvPr name="TextBox 46" id="46"/>
          <p:cNvSpPr txBox="true"/>
          <p:nvPr/>
        </p:nvSpPr>
        <p:spPr>
          <a:xfrm rot="0">
            <a:off x="9651235" y="2135001"/>
            <a:ext cx="1244046"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1</a:t>
            </a:r>
          </a:p>
        </p:txBody>
      </p:sp>
      <p:sp>
        <p:nvSpPr>
          <p:cNvPr name="TextBox 47" id="47"/>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737914" y="2109118"/>
            <a:ext cx="6135101" cy="3861190"/>
          </a:xfrm>
          <a:custGeom>
            <a:avLst/>
            <a:gdLst/>
            <a:ahLst/>
            <a:cxnLst/>
            <a:rect r="r" b="b" t="t" l="l"/>
            <a:pathLst>
              <a:path h="3861190" w="6135101">
                <a:moveTo>
                  <a:pt x="0" y="0"/>
                </a:moveTo>
                <a:lnTo>
                  <a:pt x="6135101" y="0"/>
                </a:lnTo>
                <a:lnTo>
                  <a:pt x="6135101" y="3861190"/>
                </a:lnTo>
                <a:lnTo>
                  <a:pt x="0" y="3861190"/>
                </a:lnTo>
                <a:lnTo>
                  <a:pt x="0" y="0"/>
                </a:lnTo>
                <a:close/>
              </a:path>
            </a:pathLst>
          </a:custGeom>
          <a:blipFill>
            <a:blip r:embed="rId3"/>
            <a:stretch>
              <a:fillRect l="0" t="0" r="0" b="0"/>
            </a:stretch>
          </a:blipFill>
        </p:spPr>
      </p:sp>
      <p:sp>
        <p:nvSpPr>
          <p:cNvPr name="Freeform 5" id="5"/>
          <p:cNvSpPr/>
          <p:nvPr/>
        </p:nvSpPr>
        <p:spPr>
          <a:xfrm flipH="false" flipV="false" rot="0">
            <a:off x="737914" y="6166650"/>
            <a:ext cx="6135101" cy="3407396"/>
          </a:xfrm>
          <a:custGeom>
            <a:avLst/>
            <a:gdLst/>
            <a:ahLst/>
            <a:cxnLst/>
            <a:rect r="r" b="b" t="t" l="l"/>
            <a:pathLst>
              <a:path h="3407396" w="6135101">
                <a:moveTo>
                  <a:pt x="0" y="0"/>
                </a:moveTo>
                <a:lnTo>
                  <a:pt x="6135101" y="0"/>
                </a:lnTo>
                <a:lnTo>
                  <a:pt x="6135101" y="3407396"/>
                </a:lnTo>
                <a:lnTo>
                  <a:pt x="0" y="3407396"/>
                </a:lnTo>
                <a:lnTo>
                  <a:pt x="0" y="0"/>
                </a:lnTo>
                <a:close/>
              </a:path>
            </a:pathLst>
          </a:custGeom>
          <a:blipFill>
            <a:blip r:embed="rId4"/>
            <a:stretch>
              <a:fillRect l="0" t="0" r="0" b="0"/>
            </a:stretch>
          </a:blipFill>
        </p:spPr>
      </p:sp>
      <p:sp>
        <p:nvSpPr>
          <p:cNvPr name="TextBox 6" id="6"/>
          <p:cNvSpPr txBox="true"/>
          <p:nvPr/>
        </p:nvSpPr>
        <p:spPr>
          <a:xfrm rot="0">
            <a:off x="353211" y="237786"/>
            <a:ext cx="770413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AVGX - NRO</a:t>
            </a:r>
          </a:p>
        </p:txBody>
      </p:sp>
      <p:sp>
        <p:nvSpPr>
          <p:cNvPr name="TextBox 7" id="7"/>
          <p:cNvSpPr txBox="true"/>
          <p:nvPr/>
        </p:nvSpPr>
        <p:spPr>
          <a:xfrm rot="0">
            <a:off x="7658424" y="1615907"/>
            <a:ext cx="10151021" cy="10726644"/>
          </a:xfrm>
          <a:prstGeom prst="rect">
            <a:avLst/>
          </a:prstGeom>
        </p:spPr>
        <p:txBody>
          <a:bodyPr anchor="t" rtlCol="false" tIns="0" lIns="0" bIns="0" rIns="0">
            <a:spAutoFit/>
          </a:bodyPr>
          <a:lstStyle/>
          <a:p>
            <a:pPr algn="l">
              <a:lnSpc>
                <a:spcPts val="3592"/>
              </a:lnSpc>
            </a:pPr>
            <a:r>
              <a:rPr lang="en-US" sz="2566" b="true">
                <a:solidFill>
                  <a:srgbClr val="FFBD59"/>
                </a:solidFill>
                <a:latin typeface="Canva Sans Bold"/>
                <a:ea typeface="Canva Sans Bold"/>
                <a:cs typeface="Canva Sans Bold"/>
                <a:sym typeface="Canva Sans Bold"/>
              </a:rPr>
              <a:t>✅ Stronger Stability – </a:t>
            </a:r>
            <a:r>
              <a:rPr lang="en-US" sz="2566" b="true">
                <a:solidFill>
                  <a:srgbClr val="FFFFFF"/>
                </a:solidFill>
                <a:latin typeface="Canva Sans Bold"/>
                <a:ea typeface="Canva Sans Bold"/>
                <a:cs typeface="Canva Sans Bold"/>
                <a:sym typeface="Canva Sans Bold"/>
              </a:rPr>
              <a:t>AVGX maintained a steady price trend with sustained upward movement, whereas NRO showed a weaker trajectory with consistent declines.</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More Predictable Trend – </a:t>
            </a:r>
            <a:r>
              <a:rPr lang="en-US" sz="2566" b="true">
                <a:solidFill>
                  <a:srgbClr val="FFFFFF"/>
                </a:solidFill>
                <a:latin typeface="Canva Sans Bold"/>
                <a:ea typeface="Canva Sans Bold"/>
                <a:cs typeface="Canva Sans Bold"/>
                <a:sym typeface="Canva Sans Bold"/>
              </a:rPr>
              <a:t>AVGX followed a controlled growth pattern, while NRO experienced inconsistent price movement, making it a less reliable option.</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Superior Liquidity – </a:t>
            </a:r>
            <a:r>
              <a:rPr lang="en-US" sz="2566" b="true">
                <a:solidFill>
                  <a:srgbClr val="FFFFFF"/>
                </a:solidFill>
                <a:latin typeface="Canva Sans Bold"/>
                <a:ea typeface="Canva Sans Bold"/>
                <a:cs typeface="Canva Sans Bold"/>
                <a:sym typeface="Canva Sans Bold"/>
              </a:rPr>
              <a:t>AVGX had higher and more consistent trading volume, ensuring smoother trade execution, while NRO exhibited lower liquidity.</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Higher Volatility – </a:t>
            </a:r>
            <a:r>
              <a:rPr lang="en-US" sz="2566" b="true">
                <a:solidFill>
                  <a:srgbClr val="FFFFFF"/>
                </a:solidFill>
                <a:latin typeface="Canva Sans Bold"/>
                <a:ea typeface="Canva Sans Bold"/>
                <a:cs typeface="Canva Sans Bold"/>
                <a:sym typeface="Canva Sans Bold"/>
              </a:rPr>
              <a:t>AVGX experienced greater price fluctuations and rising volatility, increasing risk, while NRO maintained more controlled price movements.</a:t>
            </a:r>
          </a:p>
          <a:p>
            <a:pPr algn="l">
              <a:lnSpc>
                <a:spcPts val="3592"/>
              </a:lnSpc>
            </a:pPr>
          </a:p>
          <a:p>
            <a:pPr algn="l">
              <a:lnSpc>
                <a:spcPts val="3592"/>
              </a:lnSpc>
            </a:pPr>
            <a:r>
              <a:rPr lang="en-US" sz="2566" i="true" b="true">
                <a:solidFill>
                  <a:srgbClr val="FFFFFF"/>
                </a:solidFill>
                <a:latin typeface="Canva Sans Bold Italics"/>
                <a:ea typeface="Canva Sans Bold Italics"/>
                <a:cs typeface="Canva Sans Bold Italics"/>
                <a:sym typeface="Canva Sans Bold Italics"/>
              </a:rPr>
              <a:t>🏆 Overall Winner: AVGX</a:t>
            </a:r>
          </a:p>
          <a:p>
            <a:pPr algn="l">
              <a:lnSpc>
                <a:spcPts val="3592"/>
              </a:lnSpc>
            </a:pPr>
            <a:r>
              <a:rPr lang="en-US" sz="2566" b="true">
                <a:solidFill>
                  <a:srgbClr val="FFBD59"/>
                </a:solidFill>
                <a:latin typeface="Canva Sans Bold"/>
                <a:ea typeface="Canva Sans Bold"/>
                <a:cs typeface="Canva Sans Bold"/>
                <a:sym typeface="Canva Sans Bold"/>
              </a:rPr>
              <a:t>AVGX outperformed NRO based on stability, trend consistency, liquidity.</a:t>
            </a:r>
          </a:p>
          <a:p>
            <a:pPr algn="l">
              <a:lnSpc>
                <a:spcPts val="3592"/>
              </a:lnSpc>
            </a:pPr>
          </a:p>
          <a:p>
            <a:pPr algn="l">
              <a:lnSpc>
                <a:spcPts val="3592"/>
              </a:lnSpc>
            </a:pPr>
          </a:p>
          <a:p>
            <a:pPr algn="l">
              <a:lnSpc>
                <a:spcPts val="3592"/>
              </a:lnSpc>
            </a:pPr>
          </a:p>
          <a:p>
            <a:pPr algn="l">
              <a:lnSpc>
                <a:spcPts val="3592"/>
              </a:lnSpc>
            </a:pPr>
          </a:p>
          <a:p>
            <a:pPr algn="l">
              <a:lnSpc>
                <a:spcPts val="3592"/>
              </a:lnSpc>
            </a:pPr>
          </a:p>
        </p:txBody>
      </p:sp>
      <p:sp>
        <p:nvSpPr>
          <p:cNvPr name="TextBox 8" id="8"/>
          <p:cNvSpPr txBox="true"/>
          <p:nvPr/>
        </p:nvSpPr>
        <p:spPr>
          <a:xfrm rot="0">
            <a:off x="7027129" y="521399"/>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alphaModFix amt="19999"/>
              </a:blip>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alphaModFix amt="19999"/>
              </a:blip>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alphaModFix amt="19999"/>
              </a:blip>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2" id="32"/>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TextBox 33" id="33"/>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
        <p:nvSpPr>
          <p:cNvPr name="Freeform 34" id="34"/>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3447687" y="1710951"/>
            <a:ext cx="959714" cy="95971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37" id="37"/>
          <p:cNvGrpSpPr/>
          <p:nvPr/>
        </p:nvGrpSpPr>
        <p:grpSpPr>
          <a:xfrm rot="0">
            <a:off x="3458629" y="3511690"/>
            <a:ext cx="908853" cy="90885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39" id="39"/>
          <p:cNvGrpSpPr/>
          <p:nvPr/>
        </p:nvGrpSpPr>
        <p:grpSpPr>
          <a:xfrm rot="0">
            <a:off x="5436053" y="2858850"/>
            <a:ext cx="959714" cy="959714"/>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grpSp>
        <p:nvGrpSpPr>
          <p:cNvPr name="Group 41" id="41"/>
          <p:cNvGrpSpPr/>
          <p:nvPr/>
        </p:nvGrpSpPr>
        <p:grpSpPr>
          <a:xfrm rot="0">
            <a:off x="3407769" y="6094022"/>
            <a:ext cx="959714" cy="95971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43" id="43"/>
          <p:cNvGrpSpPr/>
          <p:nvPr/>
        </p:nvGrpSpPr>
        <p:grpSpPr>
          <a:xfrm rot="0">
            <a:off x="3421983" y="7955128"/>
            <a:ext cx="931285" cy="93128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alphaModFix amt="19999"/>
              </a:blip>
              <a:stretch>
                <a:fillRect l="0" t="0" r="0" b="0"/>
              </a:stretch>
            </a:blipFill>
          </p:spPr>
        </p:sp>
      </p:grpSp>
      <p:grpSp>
        <p:nvGrpSpPr>
          <p:cNvPr name="Group 45" id="45"/>
          <p:cNvGrpSpPr/>
          <p:nvPr/>
        </p:nvGrpSpPr>
        <p:grpSpPr>
          <a:xfrm rot="0">
            <a:off x="5363518" y="5538218"/>
            <a:ext cx="959714" cy="959714"/>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47" id="47"/>
          <p:cNvSpPr txBox="true"/>
          <p:nvPr/>
        </p:nvSpPr>
        <p:spPr>
          <a:xfrm rot="0">
            <a:off x="9648937" y="2135001"/>
            <a:ext cx="1248642"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2</a:t>
            </a:r>
          </a:p>
        </p:txBody>
      </p:sp>
      <p:sp>
        <p:nvSpPr>
          <p:cNvPr name="TextBox 48" id="48"/>
          <p:cNvSpPr txBox="true"/>
          <p:nvPr/>
        </p:nvSpPr>
        <p:spPr>
          <a:xfrm rot="0">
            <a:off x="9626184" y="4907891"/>
            <a:ext cx="5780528" cy="15265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AVGX stock wins against NRO!</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NVDA </a:t>
            </a:r>
            <a:r>
              <a:rPr lang="en-US" sz="2899">
                <a:solidFill>
                  <a:srgbClr val="FFFFFF"/>
                </a:solidFill>
                <a:latin typeface="DM Sans"/>
                <a:ea typeface="DM Sans"/>
                <a:cs typeface="DM Sans"/>
                <a:sym typeface="DM Sans"/>
              </a:rPr>
              <a:t>vs AVGX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784749" y="2068413"/>
            <a:ext cx="5937480" cy="3882198"/>
          </a:xfrm>
          <a:custGeom>
            <a:avLst/>
            <a:gdLst/>
            <a:ahLst/>
            <a:cxnLst/>
            <a:rect r="r" b="b" t="t" l="l"/>
            <a:pathLst>
              <a:path h="3882198" w="5937480">
                <a:moveTo>
                  <a:pt x="0" y="0"/>
                </a:moveTo>
                <a:lnTo>
                  <a:pt x="5937480" y="0"/>
                </a:lnTo>
                <a:lnTo>
                  <a:pt x="5937480" y="3882199"/>
                </a:lnTo>
                <a:lnTo>
                  <a:pt x="0" y="3882199"/>
                </a:lnTo>
                <a:lnTo>
                  <a:pt x="0" y="0"/>
                </a:lnTo>
                <a:close/>
              </a:path>
            </a:pathLst>
          </a:custGeom>
          <a:blipFill>
            <a:blip r:embed="rId3"/>
            <a:stretch>
              <a:fillRect l="0" t="0" r="0" b="0"/>
            </a:stretch>
          </a:blipFill>
        </p:spPr>
      </p:sp>
      <p:sp>
        <p:nvSpPr>
          <p:cNvPr name="Freeform 5" id="5"/>
          <p:cNvSpPr/>
          <p:nvPr/>
        </p:nvSpPr>
        <p:spPr>
          <a:xfrm flipH="false" flipV="false" rot="0">
            <a:off x="784749" y="6355493"/>
            <a:ext cx="5937480" cy="3143372"/>
          </a:xfrm>
          <a:custGeom>
            <a:avLst/>
            <a:gdLst/>
            <a:ahLst/>
            <a:cxnLst/>
            <a:rect r="r" b="b" t="t" l="l"/>
            <a:pathLst>
              <a:path h="3143372" w="5937480">
                <a:moveTo>
                  <a:pt x="0" y="0"/>
                </a:moveTo>
                <a:lnTo>
                  <a:pt x="5937480" y="0"/>
                </a:lnTo>
                <a:lnTo>
                  <a:pt x="5937480" y="3143372"/>
                </a:lnTo>
                <a:lnTo>
                  <a:pt x="0" y="3143372"/>
                </a:lnTo>
                <a:lnTo>
                  <a:pt x="0" y="0"/>
                </a:lnTo>
                <a:close/>
              </a:path>
            </a:pathLst>
          </a:custGeom>
          <a:blipFill>
            <a:blip r:embed="rId4"/>
            <a:stretch>
              <a:fillRect l="0" t="0" r="0" b="0"/>
            </a:stretch>
          </a:blipFill>
        </p:spPr>
      </p:sp>
      <p:sp>
        <p:nvSpPr>
          <p:cNvPr name="TextBox 6" id="6"/>
          <p:cNvSpPr txBox="true"/>
          <p:nvPr/>
        </p:nvSpPr>
        <p:spPr>
          <a:xfrm rot="0">
            <a:off x="353211" y="237786"/>
            <a:ext cx="770413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NVDA - AVGX</a:t>
            </a:r>
          </a:p>
        </p:txBody>
      </p:sp>
      <p:sp>
        <p:nvSpPr>
          <p:cNvPr name="TextBox 7" id="7"/>
          <p:cNvSpPr txBox="true"/>
          <p:nvPr/>
        </p:nvSpPr>
        <p:spPr>
          <a:xfrm rot="0">
            <a:off x="7772264" y="537527"/>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
        <p:nvSpPr>
          <p:cNvPr name="TextBox 8" id="8"/>
          <p:cNvSpPr txBox="true"/>
          <p:nvPr/>
        </p:nvSpPr>
        <p:spPr>
          <a:xfrm rot="0">
            <a:off x="7471295" y="1822601"/>
            <a:ext cx="10522792" cy="8359140"/>
          </a:xfrm>
          <a:prstGeom prst="rect">
            <a:avLst/>
          </a:prstGeom>
        </p:spPr>
        <p:txBody>
          <a:bodyPr anchor="t" rtlCol="false" tIns="0" lIns="0" bIns="0" rIns="0">
            <a:spAutoFit/>
          </a:bodyPr>
          <a:lstStyle/>
          <a:p>
            <a:pPr algn="l">
              <a:lnSpc>
                <a:spcPts val="3359"/>
              </a:lnSpc>
            </a:pPr>
            <a:r>
              <a:rPr lang="en-US" sz="2400" b="true">
                <a:solidFill>
                  <a:srgbClr val="FFBD59"/>
                </a:solidFill>
                <a:latin typeface="Canva Sans Bold"/>
                <a:ea typeface="Canva Sans Bold"/>
                <a:cs typeface="Canva Sans Bold"/>
                <a:sym typeface="Canva Sans Bold"/>
              </a:rPr>
              <a:t>✅ Stronger Stability –</a:t>
            </a:r>
            <a:r>
              <a:rPr lang="en-US" sz="2400" b="true">
                <a:solidFill>
                  <a:srgbClr val="FFFFFF"/>
                </a:solidFill>
                <a:latin typeface="Canva Sans Bold"/>
                <a:ea typeface="Canva Sans Bold"/>
                <a:cs typeface="Canva Sans Bold"/>
                <a:sym typeface="Canva Sans Bold"/>
              </a:rPr>
              <a:t> NVDA maintained a more consistent price trajectory with fewer fluctuations, while AVGX displayed sharper movements, increasing short-term uncertainty.</a:t>
            </a:r>
          </a:p>
          <a:p>
            <a:pPr algn="l">
              <a:lnSpc>
                <a:spcPts val="3359"/>
              </a:lnSpc>
            </a:pPr>
          </a:p>
          <a:p>
            <a:pPr algn="l">
              <a:lnSpc>
                <a:spcPts val="3359"/>
              </a:lnSpc>
            </a:pPr>
            <a:r>
              <a:rPr lang="en-US" sz="2400" b="true">
                <a:solidFill>
                  <a:srgbClr val="FFBD59"/>
                </a:solidFill>
                <a:latin typeface="Canva Sans Bold"/>
                <a:ea typeface="Canva Sans Bold"/>
                <a:cs typeface="Canva Sans Bold"/>
                <a:sym typeface="Canva Sans Bold"/>
              </a:rPr>
              <a:t>✅ More Predictable Trend – </a:t>
            </a:r>
            <a:r>
              <a:rPr lang="en-US" sz="2400" b="true">
                <a:solidFill>
                  <a:srgbClr val="FFFFFF"/>
                </a:solidFill>
                <a:latin typeface="Canva Sans Bold"/>
                <a:ea typeface="Canva Sans Bold"/>
                <a:cs typeface="Canva Sans Bold"/>
                <a:sym typeface="Canva Sans Bold"/>
              </a:rPr>
              <a:t>NVDA followed a steadier pattern, whereas AVGX showed higher variance, making it a riskier option for long-term stability.</a:t>
            </a:r>
          </a:p>
          <a:p>
            <a:pPr algn="l">
              <a:lnSpc>
                <a:spcPts val="3359"/>
              </a:lnSpc>
            </a:pPr>
          </a:p>
          <a:p>
            <a:pPr algn="l">
              <a:lnSpc>
                <a:spcPts val="3359"/>
              </a:lnSpc>
            </a:pPr>
            <a:r>
              <a:rPr lang="en-US" sz="2400" b="true">
                <a:solidFill>
                  <a:srgbClr val="FFBD59"/>
                </a:solidFill>
                <a:latin typeface="Canva Sans Bold"/>
                <a:ea typeface="Canva Sans Bold"/>
                <a:cs typeface="Canva Sans Bold"/>
                <a:sym typeface="Canva Sans Bold"/>
              </a:rPr>
              <a:t>✅ Superior Liquidity –</a:t>
            </a:r>
            <a:r>
              <a:rPr lang="en-US" sz="2400" b="true">
                <a:solidFill>
                  <a:srgbClr val="FFFFFF"/>
                </a:solidFill>
                <a:latin typeface="Canva Sans Bold"/>
                <a:ea typeface="Canva Sans Bold"/>
                <a:cs typeface="Canva Sans Bold"/>
                <a:sym typeface="Canva Sans Bold"/>
              </a:rPr>
              <a:t> NVDA had higher trading volume and better liquidity, ensuring smoother trade execution, while AVGX exhibited periods of lower liquidity.</a:t>
            </a:r>
          </a:p>
          <a:p>
            <a:pPr algn="l">
              <a:lnSpc>
                <a:spcPts val="3359"/>
              </a:lnSpc>
            </a:pPr>
          </a:p>
          <a:p>
            <a:pPr algn="l">
              <a:lnSpc>
                <a:spcPts val="3359"/>
              </a:lnSpc>
            </a:pPr>
            <a:r>
              <a:rPr lang="en-US" sz="2400" b="true">
                <a:solidFill>
                  <a:srgbClr val="FFBD59"/>
                </a:solidFill>
                <a:latin typeface="Canva Sans Bold"/>
                <a:ea typeface="Canva Sans Bold"/>
                <a:cs typeface="Canva Sans Bold"/>
                <a:sym typeface="Canva Sans Bold"/>
              </a:rPr>
              <a:t>✅ Volatility –</a:t>
            </a:r>
            <a:r>
              <a:rPr lang="en-US" sz="2400" b="true">
                <a:solidFill>
                  <a:srgbClr val="FFFFFF"/>
                </a:solidFill>
                <a:latin typeface="Canva Sans Bold"/>
                <a:ea typeface="Canva Sans Bold"/>
                <a:cs typeface="Canva Sans Bold"/>
                <a:sym typeface="Canva Sans Bold"/>
              </a:rPr>
              <a:t> AVGX had significantly higher volatility, as seen in both rolling and static standard deviations, increasing overall investment risk compared to NVDA.</a:t>
            </a:r>
          </a:p>
          <a:p>
            <a:pPr algn="l">
              <a:lnSpc>
                <a:spcPts val="3359"/>
              </a:lnSpc>
            </a:pPr>
          </a:p>
          <a:p>
            <a:pPr algn="l">
              <a:lnSpc>
                <a:spcPts val="3359"/>
              </a:lnSpc>
            </a:pPr>
            <a:r>
              <a:rPr lang="en-US" sz="2400" i="true" b="true">
                <a:solidFill>
                  <a:srgbClr val="FFFFFF"/>
                </a:solidFill>
                <a:latin typeface="Canva Sans Bold Italics"/>
                <a:ea typeface="Canva Sans Bold Italics"/>
                <a:cs typeface="Canva Sans Bold Italics"/>
                <a:sym typeface="Canva Sans Bold Italics"/>
              </a:rPr>
              <a:t>🏆 Overall Winner: NVDA</a:t>
            </a:r>
          </a:p>
          <a:p>
            <a:pPr algn="l">
              <a:lnSpc>
                <a:spcPts val="3359"/>
              </a:lnSpc>
            </a:pPr>
            <a:r>
              <a:rPr lang="en-US" sz="2400" b="true">
                <a:solidFill>
                  <a:srgbClr val="FFBD59"/>
                </a:solidFill>
                <a:latin typeface="Canva Sans Bold"/>
                <a:ea typeface="Canva Sans Bold"/>
                <a:cs typeface="Canva Sans Bold"/>
                <a:sym typeface="Canva Sans Bold"/>
              </a:rPr>
              <a:t>NVDA outperformed AVGX based on stability, trend consistency, liquidity, and volatility control.</a:t>
            </a:r>
          </a:p>
          <a:p>
            <a:pPr algn="l">
              <a:lnSpc>
                <a:spcPts val="335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alphaModFix amt="19999"/>
              </a:blip>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alphaModFix amt="19999"/>
              </a:blip>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alphaModFix amt="19999"/>
              </a:blip>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alphaModFix amt="19999"/>
              </a:blip>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TextBox 32" id="32"/>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
        <p:nvSpPr>
          <p:cNvPr name="Freeform 33" id="33"/>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4" id="34"/>
          <p:cNvGrpSpPr/>
          <p:nvPr/>
        </p:nvGrpSpPr>
        <p:grpSpPr>
          <a:xfrm rot="0">
            <a:off x="3447687" y="1710951"/>
            <a:ext cx="959714" cy="95971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36" id="36"/>
          <p:cNvGrpSpPr/>
          <p:nvPr/>
        </p:nvGrpSpPr>
        <p:grpSpPr>
          <a:xfrm rot="0">
            <a:off x="3458629" y="3511690"/>
            <a:ext cx="908853" cy="90885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alphaModFix amt="19999"/>
              </a:blip>
              <a:stretch>
                <a:fillRect l="-46789" t="-29085" r="-47738" b="-65442"/>
              </a:stretch>
            </a:blipFill>
          </p:spPr>
        </p:sp>
      </p:grpSp>
      <p:grpSp>
        <p:nvGrpSpPr>
          <p:cNvPr name="Group 38" id="38"/>
          <p:cNvGrpSpPr/>
          <p:nvPr/>
        </p:nvGrpSpPr>
        <p:grpSpPr>
          <a:xfrm rot="0">
            <a:off x="5436053" y="2858850"/>
            <a:ext cx="959714" cy="95971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40" id="40"/>
          <p:cNvGrpSpPr/>
          <p:nvPr/>
        </p:nvGrpSpPr>
        <p:grpSpPr>
          <a:xfrm rot="0">
            <a:off x="3407769" y="6094022"/>
            <a:ext cx="959714" cy="95971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42" id="42"/>
          <p:cNvGrpSpPr/>
          <p:nvPr/>
        </p:nvGrpSpPr>
        <p:grpSpPr>
          <a:xfrm rot="0">
            <a:off x="3421983" y="7955128"/>
            <a:ext cx="931285" cy="93128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alphaModFix amt="19999"/>
              </a:blip>
              <a:stretch>
                <a:fillRect l="0" t="0" r="0" b="0"/>
              </a:stretch>
            </a:blipFill>
          </p:spPr>
        </p:sp>
      </p:grpSp>
      <p:grpSp>
        <p:nvGrpSpPr>
          <p:cNvPr name="Group 44" id="44"/>
          <p:cNvGrpSpPr/>
          <p:nvPr/>
        </p:nvGrpSpPr>
        <p:grpSpPr>
          <a:xfrm rot="0">
            <a:off x="5363518" y="5538218"/>
            <a:ext cx="959714" cy="95971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alphaModFix amt="19999"/>
              </a:blip>
              <a:stretch>
                <a:fillRect l="0" t="0" r="0" b="0"/>
              </a:stretch>
            </a:blipFill>
          </p:spPr>
        </p:sp>
      </p:grpSp>
      <p:grpSp>
        <p:nvGrpSpPr>
          <p:cNvPr name="Group 46" id="46"/>
          <p:cNvGrpSpPr/>
          <p:nvPr/>
        </p:nvGrpSpPr>
        <p:grpSpPr>
          <a:xfrm rot="0">
            <a:off x="7254659" y="4663643"/>
            <a:ext cx="959714" cy="95971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sp>
        <p:nvSpPr>
          <p:cNvPr name="TextBox 48" id="48"/>
          <p:cNvSpPr txBox="true"/>
          <p:nvPr/>
        </p:nvSpPr>
        <p:spPr>
          <a:xfrm rot="0">
            <a:off x="9542360" y="4711880"/>
            <a:ext cx="7156959" cy="25552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NVDA stock wins against AVGX!</a:t>
            </a:r>
          </a:p>
          <a:p>
            <a:pPr algn="l" marL="626104" indent="-313052" lvl="1">
              <a:lnSpc>
                <a:spcPts val="4059"/>
              </a:lnSpc>
              <a:buFont typeface="Arial"/>
              <a:buChar char="•"/>
            </a:pPr>
            <a:r>
              <a:rPr lang="en-US" sz="2899">
                <a:solidFill>
                  <a:srgbClr val="FFFFFF"/>
                </a:solidFill>
                <a:latin typeface="DM Sans"/>
                <a:ea typeface="DM Sans"/>
                <a:cs typeface="DM Sans"/>
                <a:sym typeface="DM Sans"/>
              </a:rPr>
              <a:t>The ETF was not able to beat the Top S&amp;P 500 Stock.</a:t>
            </a:r>
          </a:p>
          <a:p>
            <a:pPr algn="l">
              <a:lnSpc>
                <a:spcPts val="4059"/>
              </a:lnSpc>
            </a:pPr>
          </a:p>
          <a:p>
            <a:pPr algn="l">
              <a:lnSpc>
                <a:spcPts val="4059"/>
              </a:lnSpc>
            </a:pPr>
            <a:r>
              <a:rPr lang="en-US" sz="2899" b="true">
                <a:solidFill>
                  <a:srgbClr val="FFBD59"/>
                </a:solidFill>
                <a:latin typeface="DM Sans Bold"/>
                <a:ea typeface="DM Sans Bold"/>
                <a:cs typeface="DM Sans Bold"/>
                <a:sym typeface="DM Sans Bold"/>
              </a:rPr>
              <a:t>Overall Stockbowl Winner: </a:t>
            </a:r>
            <a:r>
              <a:rPr lang="en-US" sz="2899" b="true">
                <a:solidFill>
                  <a:srgbClr val="FFFFFF"/>
                </a:solidFill>
                <a:latin typeface="DM Sans Bold"/>
                <a:ea typeface="DM Sans Bold"/>
                <a:cs typeface="DM Sans Bold"/>
                <a:sym typeface="DM Sans Bold"/>
              </a:rPr>
              <a:t>NVDA</a:t>
            </a:r>
          </a:p>
        </p:txBody>
      </p:sp>
      <p:sp>
        <p:nvSpPr>
          <p:cNvPr name="TextBox 49" id="49"/>
          <p:cNvSpPr txBox="true"/>
          <p:nvPr/>
        </p:nvSpPr>
        <p:spPr>
          <a:xfrm rot="0">
            <a:off x="9644580" y="2135001"/>
            <a:ext cx="1257356"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24628" y="2339244"/>
            <a:ext cx="8670812" cy="6668671"/>
          </a:xfrm>
          <a:custGeom>
            <a:avLst/>
            <a:gdLst/>
            <a:ahLst/>
            <a:cxnLst/>
            <a:rect r="r" b="b" t="t" l="l"/>
            <a:pathLst>
              <a:path h="6668671" w="8670812">
                <a:moveTo>
                  <a:pt x="0" y="0"/>
                </a:moveTo>
                <a:lnTo>
                  <a:pt x="8670812" y="0"/>
                </a:lnTo>
                <a:lnTo>
                  <a:pt x="8670812" y="6668671"/>
                </a:lnTo>
                <a:lnTo>
                  <a:pt x="0" y="6668671"/>
                </a:lnTo>
                <a:lnTo>
                  <a:pt x="0" y="0"/>
                </a:lnTo>
                <a:close/>
              </a:path>
            </a:pathLst>
          </a:custGeom>
          <a:blipFill>
            <a:blip r:embed="rId3"/>
            <a:stretch>
              <a:fillRect l="0" t="0" r="0" b="0"/>
            </a:stretch>
          </a:blipFill>
        </p:spPr>
      </p:sp>
      <p:sp>
        <p:nvSpPr>
          <p:cNvPr name="TextBox 4" id="4"/>
          <p:cNvSpPr txBox="true"/>
          <p:nvPr/>
        </p:nvSpPr>
        <p:spPr>
          <a:xfrm rot="0">
            <a:off x="10174522" y="2301144"/>
            <a:ext cx="7863070" cy="7874811"/>
          </a:xfrm>
          <a:prstGeom prst="rect">
            <a:avLst/>
          </a:prstGeom>
        </p:spPr>
        <p:txBody>
          <a:bodyPr anchor="t" rtlCol="false" tIns="0" lIns="0" bIns="0" rIns="0">
            <a:spAutoFit/>
          </a:bodyPr>
          <a:lstStyle/>
          <a:p>
            <a:pPr algn="l">
              <a:lnSpc>
                <a:spcPts val="2755"/>
              </a:lnSpc>
            </a:pPr>
            <a:r>
              <a:rPr lang="en-US" sz="1968" b="true">
                <a:solidFill>
                  <a:srgbClr val="FFBD59"/>
                </a:solidFill>
                <a:latin typeface="Canva Sans Bold"/>
                <a:ea typeface="Canva Sans Bold"/>
                <a:cs typeface="Canva Sans Bold"/>
                <a:sym typeface="Canva Sans Bold"/>
              </a:rPr>
              <a:t>Diversification</a:t>
            </a:r>
          </a:p>
          <a:p>
            <a:pPr algn="l"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Invest in stocks with low-risk and stable prices.</a:t>
            </a:r>
          </a:p>
          <a:p>
            <a:pPr algn="l"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Invest in stocks with high-risk and volatile prices.</a:t>
            </a:r>
          </a:p>
          <a:p>
            <a:pPr algn="l">
              <a:lnSpc>
                <a:spcPts val="2755"/>
              </a:lnSpc>
            </a:pPr>
          </a:p>
          <a:p>
            <a:pPr algn="l">
              <a:lnSpc>
                <a:spcPts val="2755"/>
              </a:lnSpc>
            </a:pPr>
          </a:p>
          <a:p>
            <a:pPr algn="l">
              <a:lnSpc>
                <a:spcPts val="2755"/>
              </a:lnSpc>
            </a:pPr>
            <a:r>
              <a:rPr lang="en-US" sz="1968" b="true">
                <a:solidFill>
                  <a:srgbClr val="FFBD59"/>
                </a:solidFill>
                <a:latin typeface="Canva Sans Bold"/>
                <a:ea typeface="Canva Sans Bold"/>
                <a:cs typeface="Canva Sans Bold"/>
                <a:sym typeface="Canva Sans Bold"/>
              </a:rPr>
              <a:t>Top 4 Stocks that potentially bring diversity:</a:t>
            </a:r>
          </a:p>
          <a:p>
            <a:pPr algn="just"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DWTX </a:t>
            </a:r>
          </a:p>
          <a:p>
            <a:pPr algn="just"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ELAB</a:t>
            </a:r>
          </a:p>
          <a:p>
            <a:pPr algn="just"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NVDA</a:t>
            </a:r>
          </a:p>
          <a:p>
            <a:pPr algn="just" marL="424903" indent="-212451" lvl="1">
              <a:lnSpc>
                <a:spcPts val="2755"/>
              </a:lnSpc>
              <a:buFont typeface="Arial"/>
              <a:buChar char="•"/>
            </a:pPr>
            <a:r>
              <a:rPr lang="en-US" b="true" sz="1968">
                <a:solidFill>
                  <a:srgbClr val="FFFFFF"/>
                </a:solidFill>
                <a:latin typeface="Canva Sans Bold"/>
                <a:ea typeface="Canva Sans Bold"/>
                <a:cs typeface="Canva Sans Bold"/>
                <a:sym typeface="Canva Sans Bold"/>
              </a:rPr>
              <a:t>AVGX</a:t>
            </a:r>
          </a:p>
          <a:p>
            <a:pPr algn="l">
              <a:lnSpc>
                <a:spcPts val="2755"/>
              </a:lnSpc>
            </a:pPr>
          </a:p>
          <a:p>
            <a:pPr algn="l">
              <a:lnSpc>
                <a:spcPts val="2755"/>
              </a:lnSpc>
            </a:pPr>
          </a:p>
          <a:p>
            <a:pPr algn="l">
              <a:lnSpc>
                <a:spcPts val="2755"/>
              </a:lnSpc>
            </a:pPr>
            <a:r>
              <a:rPr lang="en-US" sz="1968" b="true">
                <a:solidFill>
                  <a:srgbClr val="FFBD59"/>
                </a:solidFill>
                <a:latin typeface="Canva Sans Bold"/>
                <a:ea typeface="Canva Sans Bold"/>
                <a:cs typeface="Canva Sans Bold"/>
                <a:sym typeface="Canva Sans Bold"/>
              </a:rPr>
              <a:t>For our Stockbowl, some stocks were eliminated earlier</a:t>
            </a:r>
          </a:p>
          <a:p>
            <a:pPr algn="l">
              <a:lnSpc>
                <a:spcPts val="2755"/>
              </a:lnSpc>
            </a:pPr>
            <a:r>
              <a:rPr lang="en-US" sz="1968" b="true">
                <a:solidFill>
                  <a:srgbClr val="FFBD59"/>
                </a:solidFill>
                <a:latin typeface="Canva Sans Bold"/>
                <a:ea typeface="Canva Sans Bold"/>
                <a:cs typeface="Canva Sans Bold"/>
                <a:sym typeface="Canva Sans Bold"/>
              </a:rPr>
              <a:t>on in the first round. </a:t>
            </a:r>
          </a:p>
          <a:p>
            <a:pPr algn="l">
              <a:lnSpc>
                <a:spcPts val="2755"/>
              </a:lnSpc>
            </a:pPr>
          </a:p>
          <a:p>
            <a:pPr algn="l">
              <a:lnSpc>
                <a:spcPts val="2755"/>
              </a:lnSpc>
            </a:pPr>
            <a:r>
              <a:rPr lang="en-US" sz="1968" b="true">
                <a:solidFill>
                  <a:srgbClr val="FFBD59"/>
                </a:solidFill>
                <a:latin typeface="Canva Sans Bold"/>
                <a:ea typeface="Canva Sans Bold"/>
                <a:cs typeface="Canva Sans Bold"/>
                <a:sym typeface="Canva Sans Bold"/>
              </a:rPr>
              <a:t>The purpose of this analysis is to compare all 8 against each other to see which one would be in the top 4. </a:t>
            </a:r>
          </a:p>
          <a:p>
            <a:pPr algn="l">
              <a:lnSpc>
                <a:spcPts val="2755"/>
              </a:lnSpc>
            </a:pPr>
          </a:p>
          <a:p>
            <a:pPr algn="l">
              <a:lnSpc>
                <a:spcPts val="2755"/>
              </a:lnSpc>
            </a:pPr>
            <a:r>
              <a:rPr lang="en-US" sz="1968" b="true">
                <a:solidFill>
                  <a:srgbClr val="FFBD59"/>
                </a:solidFill>
                <a:latin typeface="Canva Sans Bold"/>
                <a:ea typeface="Canva Sans Bold"/>
                <a:cs typeface="Canva Sans Bold"/>
                <a:sym typeface="Canva Sans Bold"/>
              </a:rPr>
              <a:t>The top 4 stocks in this comparison also includes ELAB which was one of the stocks that didn’t make it past the first round. </a:t>
            </a:r>
          </a:p>
          <a:p>
            <a:pPr algn="l">
              <a:lnSpc>
                <a:spcPts val="2755"/>
              </a:lnSpc>
            </a:pPr>
          </a:p>
          <a:p>
            <a:pPr algn="l">
              <a:lnSpc>
                <a:spcPts val="2755"/>
              </a:lnSpc>
            </a:pPr>
          </a:p>
          <a:p>
            <a:pPr algn="l">
              <a:lnSpc>
                <a:spcPts val="2755"/>
              </a:lnSpc>
            </a:pPr>
          </a:p>
        </p:txBody>
      </p:sp>
      <p:sp>
        <p:nvSpPr>
          <p:cNvPr name="AutoShape 5" id="5"/>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TextBox 6" id="6"/>
          <p:cNvSpPr txBox="true"/>
          <p:nvPr/>
        </p:nvSpPr>
        <p:spPr>
          <a:xfrm rot="0">
            <a:off x="353211" y="237786"/>
            <a:ext cx="662302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BUILDING A</a:t>
            </a:r>
          </a:p>
        </p:txBody>
      </p:sp>
      <p:sp>
        <p:nvSpPr>
          <p:cNvPr name="TextBox 7" id="7"/>
          <p:cNvSpPr txBox="true"/>
          <p:nvPr/>
        </p:nvSpPr>
        <p:spPr>
          <a:xfrm rot="0">
            <a:off x="6881532" y="537527"/>
            <a:ext cx="3782020"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0E0E"/>
        </a:solidFill>
      </p:bgPr>
    </p:bg>
    <p:spTree>
      <p:nvGrpSpPr>
        <p:cNvPr id="1" name=""/>
        <p:cNvGrpSpPr/>
        <p:nvPr/>
      </p:nvGrpSpPr>
      <p:grpSpPr>
        <a:xfrm>
          <a:off x="0" y="0"/>
          <a:ext cx="0" cy="0"/>
          <a:chOff x="0" y="0"/>
          <a:chExt cx="0" cy="0"/>
        </a:xfrm>
      </p:grpSpPr>
      <p:sp>
        <p:nvSpPr>
          <p:cNvPr name="Freeform 2" id="2"/>
          <p:cNvSpPr/>
          <p:nvPr/>
        </p:nvSpPr>
        <p:spPr>
          <a:xfrm flipH="false" flipV="false" rot="8864319">
            <a:off x="1236556" y="-1252818"/>
            <a:ext cx="15478339" cy="14801162"/>
          </a:xfrm>
          <a:custGeom>
            <a:avLst/>
            <a:gdLst/>
            <a:ahLst/>
            <a:cxnLst/>
            <a:rect r="r" b="b" t="t" l="l"/>
            <a:pathLst>
              <a:path h="14801162" w="15478339">
                <a:moveTo>
                  <a:pt x="0" y="0"/>
                </a:moveTo>
                <a:lnTo>
                  <a:pt x="15478339" y="0"/>
                </a:lnTo>
                <a:lnTo>
                  <a:pt x="15478339" y="14801162"/>
                </a:lnTo>
                <a:lnTo>
                  <a:pt x="0" y="14801162"/>
                </a:lnTo>
                <a:lnTo>
                  <a:pt x="0" y="0"/>
                </a:lnTo>
                <a:close/>
              </a:path>
            </a:pathLst>
          </a:custGeom>
          <a:blipFill>
            <a:blip r:embed="rId2"/>
            <a:stretch>
              <a:fillRect l="0" t="0" r="0" b="0"/>
            </a:stretch>
          </a:blipFill>
        </p:spPr>
      </p:sp>
      <p:grpSp>
        <p:nvGrpSpPr>
          <p:cNvPr name="Group 3" id="3"/>
          <p:cNvGrpSpPr/>
          <p:nvPr/>
        </p:nvGrpSpPr>
        <p:grpSpPr>
          <a:xfrm rot="0">
            <a:off x="12857572" y="3975273"/>
            <a:ext cx="1636751" cy="1646758"/>
            <a:chOff x="0" y="0"/>
            <a:chExt cx="812800" cy="817770"/>
          </a:xfrm>
        </p:grpSpPr>
        <p:sp>
          <p:nvSpPr>
            <p:cNvPr name="Freeform 4" id="4"/>
            <p:cNvSpPr/>
            <p:nvPr/>
          </p:nvSpPr>
          <p:spPr>
            <a:xfrm flipH="false" flipV="false" rot="0">
              <a:off x="0" y="0"/>
              <a:ext cx="812800" cy="817769"/>
            </a:xfrm>
            <a:custGeom>
              <a:avLst/>
              <a:gdLst/>
              <a:ahLst/>
              <a:cxnLst/>
              <a:rect r="r" b="b" t="t" l="l"/>
              <a:pathLst>
                <a:path h="817769" w="812800">
                  <a:moveTo>
                    <a:pt x="406400" y="0"/>
                  </a:moveTo>
                  <a:cubicBezTo>
                    <a:pt x="181951" y="0"/>
                    <a:pt x="0" y="183064"/>
                    <a:pt x="0" y="408885"/>
                  </a:cubicBezTo>
                  <a:cubicBezTo>
                    <a:pt x="0" y="634706"/>
                    <a:pt x="181951" y="817769"/>
                    <a:pt x="406400" y="817769"/>
                  </a:cubicBezTo>
                  <a:cubicBezTo>
                    <a:pt x="630849" y="817769"/>
                    <a:pt x="812800" y="634706"/>
                    <a:pt x="812800" y="408885"/>
                  </a:cubicBezTo>
                  <a:cubicBezTo>
                    <a:pt x="812800" y="183064"/>
                    <a:pt x="630849" y="0"/>
                    <a:pt x="406400" y="0"/>
                  </a:cubicBezTo>
                  <a:close/>
                </a:path>
              </a:pathLst>
            </a:custGeom>
            <a:solidFill>
              <a:srgbClr val="FFFFFE"/>
            </a:solidFill>
          </p:spPr>
        </p:sp>
        <p:sp>
          <p:nvSpPr>
            <p:cNvPr name="TextBox 5" id="5"/>
            <p:cNvSpPr txBox="true"/>
            <p:nvPr/>
          </p:nvSpPr>
          <p:spPr>
            <a:xfrm>
              <a:off x="76200" y="38566"/>
              <a:ext cx="660400" cy="702538"/>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284907" y="3679161"/>
            <a:ext cx="2247117" cy="22471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416939">
                      <a:alpha val="100000"/>
                    </a:srgbClr>
                  </a:gs>
                  <a:gs pos="100000">
                    <a:srgbClr val="CBFFCF">
                      <a:alpha val="100000"/>
                    </a:srgbClr>
                  </a:gs>
                </a:gsLst>
                <a:path path="circle">
                  <a:fillToRect l="0" r="100000" t="0" b="100000"/>
                </a:path>
                <a:tileRect r="0" l="-100000" b="0" t="-100000"/>
              </a:gradFill>
              <a:prstDash val="solid"/>
              <a:miter/>
            </a:ln>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sp>
        <p:nvSpPr>
          <p:cNvPr name="Freeform 9" id="9"/>
          <p:cNvSpPr/>
          <p:nvPr/>
        </p:nvSpPr>
        <p:spPr>
          <a:xfrm flipH="false" flipV="false" rot="0">
            <a:off x="1028700" y="785484"/>
            <a:ext cx="392464" cy="470273"/>
          </a:xfrm>
          <a:custGeom>
            <a:avLst/>
            <a:gdLst/>
            <a:ahLst/>
            <a:cxnLst/>
            <a:rect r="r" b="b" t="t" l="l"/>
            <a:pathLst>
              <a:path h="470273" w="392464">
                <a:moveTo>
                  <a:pt x="0" y="0"/>
                </a:moveTo>
                <a:lnTo>
                  <a:pt x="392464" y="0"/>
                </a:lnTo>
                <a:lnTo>
                  <a:pt x="392464" y="470273"/>
                </a:lnTo>
                <a:lnTo>
                  <a:pt x="0" y="470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3590855" y="3986315"/>
            <a:ext cx="1636751" cy="16367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grpSp>
        <p:nvGrpSpPr>
          <p:cNvPr name="Group 12" id="12"/>
          <p:cNvGrpSpPr/>
          <p:nvPr/>
        </p:nvGrpSpPr>
        <p:grpSpPr>
          <a:xfrm rot="0">
            <a:off x="5948809" y="3679161"/>
            <a:ext cx="2247117" cy="22471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416939">
                      <a:alpha val="100000"/>
                    </a:srgbClr>
                  </a:gs>
                  <a:gs pos="100000">
                    <a:srgbClr val="CBFFCF">
                      <a:alpha val="100000"/>
                    </a:srgbClr>
                  </a:gs>
                </a:gsLst>
                <a:path path="circle">
                  <a:fillToRect l="0" r="100000" t="0" b="100000"/>
                </a:path>
                <a:tileRect r="0" l="-100000" b="0" t="-100000"/>
              </a:gradFill>
              <a:prstDash val="solid"/>
              <a:miter/>
            </a:ln>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15" id="15"/>
          <p:cNvGrpSpPr/>
          <p:nvPr/>
        </p:nvGrpSpPr>
        <p:grpSpPr>
          <a:xfrm rot="0">
            <a:off x="6254757" y="3986315"/>
            <a:ext cx="1636751" cy="16367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1701" t="0" r="-29304" b="-21353"/>
              </a:stretch>
            </a:blipFill>
          </p:spPr>
        </p:sp>
      </p:grpSp>
      <p:grpSp>
        <p:nvGrpSpPr>
          <p:cNvPr name="Group 17" id="17"/>
          <p:cNvGrpSpPr/>
          <p:nvPr/>
        </p:nvGrpSpPr>
        <p:grpSpPr>
          <a:xfrm rot="0">
            <a:off x="3284907" y="6801431"/>
            <a:ext cx="2247117" cy="22471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416939">
                      <a:alpha val="100000"/>
                    </a:srgbClr>
                  </a:gs>
                  <a:gs pos="100000">
                    <a:srgbClr val="CBFFCF">
                      <a:alpha val="100000"/>
                    </a:srgbClr>
                  </a:gs>
                </a:gsLst>
                <a:path path="circle">
                  <a:fillToRect l="0" r="100000" t="0" b="100000"/>
                </a:path>
                <a:tileRect r="0" l="-100000" b="0" t="-100000"/>
              </a:gradFill>
              <a:prstDash val="solid"/>
              <a:miter/>
            </a:ln>
          </p:spPr>
        </p:sp>
        <p:sp>
          <p:nvSpPr>
            <p:cNvPr name="TextBox 19" id="19"/>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20" id="20"/>
          <p:cNvGrpSpPr/>
          <p:nvPr/>
        </p:nvGrpSpPr>
        <p:grpSpPr>
          <a:xfrm rot="0">
            <a:off x="3590855" y="7108584"/>
            <a:ext cx="1636751" cy="163675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46789" t="-29085" r="-47738" b="-65442"/>
              </a:stretch>
            </a:blipFill>
          </p:spPr>
        </p:sp>
      </p:grpSp>
      <p:grpSp>
        <p:nvGrpSpPr>
          <p:cNvPr name="Group 22" id="22"/>
          <p:cNvGrpSpPr/>
          <p:nvPr/>
        </p:nvGrpSpPr>
        <p:grpSpPr>
          <a:xfrm rot="0">
            <a:off x="6003071" y="6801431"/>
            <a:ext cx="2247117" cy="224711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416939">
                      <a:alpha val="100000"/>
                    </a:srgbClr>
                  </a:gs>
                  <a:gs pos="100000">
                    <a:srgbClr val="CBFFCF">
                      <a:alpha val="100000"/>
                    </a:srgbClr>
                  </a:gs>
                </a:gsLst>
                <a:path path="circle">
                  <a:fillToRect l="0" r="100000" t="0" b="100000"/>
                </a:path>
                <a:tileRect r="0" l="-100000" b="0" t="-100000"/>
              </a:gradFill>
              <a:prstDash val="solid"/>
              <a:miter/>
            </a:ln>
          </p:spPr>
        </p:sp>
        <p:sp>
          <p:nvSpPr>
            <p:cNvPr name="TextBox 24" id="24"/>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25" id="25"/>
          <p:cNvGrpSpPr/>
          <p:nvPr/>
        </p:nvGrpSpPr>
        <p:grpSpPr>
          <a:xfrm rot="0">
            <a:off x="6309019" y="7108584"/>
            <a:ext cx="1636751" cy="1636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27" id="27"/>
          <p:cNvGrpSpPr/>
          <p:nvPr/>
        </p:nvGrpSpPr>
        <p:grpSpPr>
          <a:xfrm rot="0">
            <a:off x="9886172" y="3679161"/>
            <a:ext cx="2247117" cy="224711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BF0000">
                      <a:alpha val="100000"/>
                    </a:srgbClr>
                  </a:gs>
                  <a:gs pos="100000">
                    <a:srgbClr val="EF6262">
                      <a:alpha val="100000"/>
                    </a:srgbClr>
                  </a:gs>
                </a:gsLst>
                <a:path path="circle">
                  <a:fillToRect l="0" r="100000" t="0" b="100000"/>
                </a:path>
                <a:tileRect r="0" l="-100000" b="0" t="-100000"/>
              </a:gradFill>
              <a:prstDash val="solid"/>
              <a:miter/>
            </a:ln>
          </p:spPr>
        </p:sp>
        <p:sp>
          <p:nvSpPr>
            <p:cNvPr name="TextBox 29" id="29"/>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30" id="30"/>
          <p:cNvGrpSpPr/>
          <p:nvPr/>
        </p:nvGrpSpPr>
        <p:grpSpPr>
          <a:xfrm rot="0">
            <a:off x="10192121" y="3986315"/>
            <a:ext cx="1636751" cy="163675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grpSp>
        <p:nvGrpSpPr>
          <p:cNvPr name="Group 32" id="32"/>
          <p:cNvGrpSpPr/>
          <p:nvPr/>
        </p:nvGrpSpPr>
        <p:grpSpPr>
          <a:xfrm rot="0">
            <a:off x="12552389" y="3679161"/>
            <a:ext cx="2247117" cy="224711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BF0000">
                      <a:alpha val="100000"/>
                    </a:srgbClr>
                  </a:gs>
                  <a:gs pos="100000">
                    <a:srgbClr val="EF6262">
                      <a:alpha val="100000"/>
                    </a:srgbClr>
                  </a:gs>
                </a:gsLst>
                <a:path path="circle">
                  <a:fillToRect l="0" r="100000" t="0" b="100000"/>
                </a:path>
                <a:tileRect r="0" l="-100000" b="0" t="-100000"/>
              </a:gradFill>
              <a:prstDash val="solid"/>
              <a:miter/>
            </a:ln>
          </p:spPr>
        </p:sp>
        <p:sp>
          <p:nvSpPr>
            <p:cNvPr name="TextBox 34" id="34"/>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35" id="35"/>
          <p:cNvGrpSpPr/>
          <p:nvPr/>
        </p:nvGrpSpPr>
        <p:grpSpPr>
          <a:xfrm rot="0">
            <a:off x="12925568" y="3984344"/>
            <a:ext cx="1636751" cy="16367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37" id="37"/>
          <p:cNvGrpSpPr/>
          <p:nvPr/>
        </p:nvGrpSpPr>
        <p:grpSpPr>
          <a:xfrm rot="0">
            <a:off x="9886172" y="6801431"/>
            <a:ext cx="2247117" cy="224711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BF0000">
                      <a:alpha val="100000"/>
                    </a:srgbClr>
                  </a:gs>
                  <a:gs pos="100000">
                    <a:srgbClr val="EF6262">
                      <a:alpha val="100000"/>
                    </a:srgbClr>
                  </a:gs>
                </a:gsLst>
                <a:path path="circle">
                  <a:fillToRect l="0" r="100000" t="0" b="100000"/>
                </a:path>
                <a:tileRect r="0" l="-100000" b="0" t="-100000"/>
              </a:gradFill>
              <a:prstDash val="solid"/>
              <a:miter/>
            </a:ln>
          </p:spPr>
        </p:sp>
        <p:sp>
          <p:nvSpPr>
            <p:cNvPr name="TextBox 39" id="39"/>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40" id="40"/>
          <p:cNvGrpSpPr/>
          <p:nvPr/>
        </p:nvGrpSpPr>
        <p:grpSpPr>
          <a:xfrm rot="0">
            <a:off x="10192121" y="7108584"/>
            <a:ext cx="1636751" cy="16367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9484" t="-7587" r="-6955" b="-8852"/>
              </a:stretch>
            </a:blipFill>
          </p:spPr>
        </p:sp>
      </p:grpSp>
      <p:grpSp>
        <p:nvGrpSpPr>
          <p:cNvPr name="Group 42" id="42"/>
          <p:cNvGrpSpPr/>
          <p:nvPr/>
        </p:nvGrpSpPr>
        <p:grpSpPr>
          <a:xfrm rot="0">
            <a:off x="12604336" y="6801431"/>
            <a:ext cx="2247117" cy="224711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BF0000">
                      <a:alpha val="100000"/>
                    </a:srgbClr>
                  </a:gs>
                  <a:gs pos="100000">
                    <a:srgbClr val="EF6262">
                      <a:alpha val="100000"/>
                    </a:srgbClr>
                  </a:gs>
                </a:gsLst>
                <a:path path="circle">
                  <a:fillToRect l="0" r="100000" t="0" b="100000"/>
                </a:path>
                <a:tileRect r="0" l="-100000" b="0" t="-100000"/>
              </a:gradFill>
              <a:prstDash val="solid"/>
              <a:miter/>
            </a:ln>
          </p:spPr>
        </p:sp>
        <p:sp>
          <p:nvSpPr>
            <p:cNvPr name="TextBox 44" id="44"/>
            <p:cNvSpPr txBox="true"/>
            <p:nvPr/>
          </p:nvSpPr>
          <p:spPr>
            <a:xfrm>
              <a:off x="76200" y="123825"/>
              <a:ext cx="660400" cy="612775"/>
            </a:xfrm>
            <a:prstGeom prst="rect">
              <a:avLst/>
            </a:prstGeom>
          </p:spPr>
          <p:txBody>
            <a:bodyPr anchor="ctr" rtlCol="false" tIns="50800" lIns="50800" bIns="50800" rIns="50800"/>
            <a:lstStyle/>
            <a:p>
              <a:pPr algn="ctr">
                <a:lnSpc>
                  <a:spcPts val="1900"/>
                </a:lnSpc>
              </a:pPr>
            </a:p>
          </p:txBody>
        </p:sp>
      </p:grpSp>
      <p:grpSp>
        <p:nvGrpSpPr>
          <p:cNvPr name="Group 45" id="45"/>
          <p:cNvGrpSpPr/>
          <p:nvPr/>
        </p:nvGrpSpPr>
        <p:grpSpPr>
          <a:xfrm rot="0">
            <a:off x="12910285" y="7108584"/>
            <a:ext cx="1636751" cy="16367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47" id="47"/>
          <p:cNvSpPr/>
          <p:nvPr/>
        </p:nvSpPr>
        <p:spPr>
          <a:xfrm flipH="false" flipV="false" rot="837465">
            <a:off x="2256409" y="3351625"/>
            <a:ext cx="1334446" cy="477064"/>
          </a:xfrm>
          <a:custGeom>
            <a:avLst/>
            <a:gdLst/>
            <a:ahLst/>
            <a:cxnLst/>
            <a:rect r="r" b="b" t="t" l="l"/>
            <a:pathLst>
              <a:path h="477064" w="1334446">
                <a:moveTo>
                  <a:pt x="0" y="0"/>
                </a:moveTo>
                <a:lnTo>
                  <a:pt x="1334446" y="0"/>
                </a:lnTo>
                <a:lnTo>
                  <a:pt x="1334446" y="477064"/>
                </a:lnTo>
                <a:lnTo>
                  <a:pt x="0" y="4770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48" id="48"/>
          <p:cNvSpPr txBox="true"/>
          <p:nvPr/>
        </p:nvSpPr>
        <p:spPr>
          <a:xfrm rot="0">
            <a:off x="3136711" y="9087200"/>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8CE67D"/>
                </a:solidFill>
                <a:latin typeface="Montserrat Bold"/>
                <a:ea typeface="Montserrat Bold"/>
                <a:cs typeface="Montserrat Bold"/>
                <a:sym typeface="Montserrat Bold"/>
              </a:rPr>
              <a:t>DWTX</a:t>
            </a:r>
          </a:p>
        </p:txBody>
      </p:sp>
      <p:sp>
        <p:nvSpPr>
          <p:cNvPr name="TextBox 49" id="49"/>
          <p:cNvSpPr txBox="true"/>
          <p:nvPr/>
        </p:nvSpPr>
        <p:spPr>
          <a:xfrm rot="0">
            <a:off x="5854875" y="9087200"/>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8CE67D"/>
                </a:solidFill>
                <a:latin typeface="Montserrat Bold"/>
                <a:ea typeface="Montserrat Bold"/>
                <a:cs typeface="Montserrat Bold"/>
                <a:sym typeface="Montserrat Bold"/>
              </a:rPr>
              <a:t>AKRO</a:t>
            </a:r>
          </a:p>
        </p:txBody>
      </p:sp>
      <p:sp>
        <p:nvSpPr>
          <p:cNvPr name="TextBox 50" id="50"/>
          <p:cNvSpPr txBox="true"/>
          <p:nvPr/>
        </p:nvSpPr>
        <p:spPr>
          <a:xfrm rot="0">
            <a:off x="5636174" y="1591361"/>
            <a:ext cx="7015652" cy="771525"/>
          </a:xfrm>
          <a:prstGeom prst="rect">
            <a:avLst/>
          </a:prstGeom>
        </p:spPr>
        <p:txBody>
          <a:bodyPr anchor="t" rtlCol="false" tIns="0" lIns="0" bIns="0" rIns="0">
            <a:spAutoFit/>
          </a:bodyPr>
          <a:lstStyle/>
          <a:p>
            <a:pPr algn="ctr">
              <a:lnSpc>
                <a:spcPts val="5700"/>
              </a:lnSpc>
            </a:pPr>
            <a:r>
              <a:rPr lang="en-US" b="true" sz="6000" i="true" spc="-150">
                <a:solidFill>
                  <a:srgbClr val="FFBD59"/>
                </a:solidFill>
                <a:latin typeface="Montserrat Semi-Bold Italics"/>
                <a:ea typeface="Montserrat Semi-Bold Italics"/>
                <a:cs typeface="Montserrat Semi-Bold Italics"/>
                <a:sym typeface="Montserrat Semi-Bold Italics"/>
              </a:rPr>
              <a:t>Meet the Stocks</a:t>
            </a:r>
          </a:p>
        </p:txBody>
      </p:sp>
      <p:sp>
        <p:nvSpPr>
          <p:cNvPr name="TextBox 51" id="51"/>
          <p:cNvSpPr txBox="true"/>
          <p:nvPr/>
        </p:nvSpPr>
        <p:spPr>
          <a:xfrm rot="0">
            <a:off x="11702091" y="925512"/>
            <a:ext cx="1612757" cy="254000"/>
          </a:xfrm>
          <a:prstGeom prst="rect">
            <a:avLst/>
          </a:prstGeom>
        </p:spPr>
        <p:txBody>
          <a:bodyPr anchor="t" rtlCol="false" tIns="0" lIns="0" bIns="0" rIns="0">
            <a:spAutoFit/>
          </a:bodyPr>
          <a:lstStyle/>
          <a:p>
            <a:pPr algn="ctr">
              <a:lnSpc>
                <a:spcPts val="1900"/>
              </a:lnSpc>
            </a:pPr>
            <a:r>
              <a:rPr lang="en-US" b="true" sz="2000" spc="-50">
                <a:solidFill>
                  <a:srgbClr val="FFFFFF"/>
                </a:solidFill>
                <a:latin typeface="Montserrat Bold"/>
                <a:ea typeface="Montserrat Bold"/>
                <a:cs typeface="Montserrat Bold"/>
                <a:sym typeface="Montserrat Bold"/>
              </a:rPr>
              <a:t>HOME</a:t>
            </a:r>
          </a:p>
        </p:txBody>
      </p:sp>
      <p:sp>
        <p:nvSpPr>
          <p:cNvPr name="TextBox 52" id="52"/>
          <p:cNvSpPr txBox="true"/>
          <p:nvPr/>
        </p:nvSpPr>
        <p:spPr>
          <a:xfrm rot="0">
            <a:off x="13743944" y="925512"/>
            <a:ext cx="1612757" cy="254000"/>
          </a:xfrm>
          <a:prstGeom prst="rect">
            <a:avLst/>
          </a:prstGeom>
        </p:spPr>
        <p:txBody>
          <a:bodyPr anchor="t" rtlCol="false" tIns="0" lIns="0" bIns="0" rIns="0">
            <a:spAutoFit/>
          </a:bodyPr>
          <a:lstStyle/>
          <a:p>
            <a:pPr algn="ctr">
              <a:lnSpc>
                <a:spcPts val="1900"/>
              </a:lnSpc>
            </a:pPr>
            <a:r>
              <a:rPr lang="en-US" sz="2000" spc="-50">
                <a:solidFill>
                  <a:srgbClr val="FFFFFF"/>
                </a:solidFill>
                <a:latin typeface="Montserrat"/>
                <a:ea typeface="Montserrat"/>
                <a:cs typeface="Montserrat"/>
                <a:sym typeface="Montserrat"/>
              </a:rPr>
              <a:t>ABOUT</a:t>
            </a:r>
          </a:p>
        </p:txBody>
      </p:sp>
      <p:sp>
        <p:nvSpPr>
          <p:cNvPr name="TextBox 53" id="53"/>
          <p:cNvSpPr txBox="true"/>
          <p:nvPr/>
        </p:nvSpPr>
        <p:spPr>
          <a:xfrm rot="0">
            <a:off x="15785326" y="925512"/>
            <a:ext cx="1612757" cy="254000"/>
          </a:xfrm>
          <a:prstGeom prst="rect">
            <a:avLst/>
          </a:prstGeom>
        </p:spPr>
        <p:txBody>
          <a:bodyPr anchor="t" rtlCol="false" tIns="0" lIns="0" bIns="0" rIns="0">
            <a:spAutoFit/>
          </a:bodyPr>
          <a:lstStyle/>
          <a:p>
            <a:pPr algn="ctr">
              <a:lnSpc>
                <a:spcPts val="1900"/>
              </a:lnSpc>
            </a:pPr>
            <a:r>
              <a:rPr lang="en-US" sz="2000" spc="-50">
                <a:solidFill>
                  <a:srgbClr val="FFFFFF"/>
                </a:solidFill>
                <a:latin typeface="Montserrat"/>
                <a:ea typeface="Montserrat"/>
                <a:cs typeface="Montserrat"/>
                <a:sym typeface="Montserrat"/>
              </a:rPr>
              <a:t>MORE</a:t>
            </a:r>
          </a:p>
        </p:txBody>
      </p:sp>
      <p:sp>
        <p:nvSpPr>
          <p:cNvPr name="TextBox 54" id="54"/>
          <p:cNvSpPr txBox="true"/>
          <p:nvPr/>
        </p:nvSpPr>
        <p:spPr>
          <a:xfrm rot="0">
            <a:off x="1421164" y="925512"/>
            <a:ext cx="3019496" cy="254000"/>
          </a:xfrm>
          <a:prstGeom prst="rect">
            <a:avLst/>
          </a:prstGeom>
        </p:spPr>
        <p:txBody>
          <a:bodyPr anchor="t" rtlCol="false" tIns="0" lIns="0" bIns="0" rIns="0">
            <a:spAutoFit/>
          </a:bodyPr>
          <a:lstStyle/>
          <a:p>
            <a:pPr algn="l">
              <a:lnSpc>
                <a:spcPts val="1900"/>
              </a:lnSpc>
            </a:pPr>
            <a:r>
              <a:rPr lang="en-US" sz="2000" spc="-50">
                <a:solidFill>
                  <a:srgbClr val="FFFFFF"/>
                </a:solidFill>
                <a:latin typeface="Montserrat"/>
                <a:ea typeface="Montserrat"/>
                <a:cs typeface="Montserrat"/>
                <a:sym typeface="Montserrat"/>
              </a:rPr>
              <a:t>THE STOCKBOWL</a:t>
            </a:r>
          </a:p>
        </p:txBody>
      </p:sp>
      <p:sp>
        <p:nvSpPr>
          <p:cNvPr name="TextBox 55" id="55"/>
          <p:cNvSpPr txBox="true"/>
          <p:nvPr/>
        </p:nvSpPr>
        <p:spPr>
          <a:xfrm rot="0">
            <a:off x="3136711" y="5964931"/>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8CE67D"/>
                </a:solidFill>
                <a:latin typeface="Montserrat Bold"/>
                <a:ea typeface="Montserrat Bold"/>
                <a:cs typeface="Montserrat Bold"/>
                <a:sym typeface="Montserrat Bold"/>
              </a:rPr>
              <a:t>NVDA</a:t>
            </a:r>
          </a:p>
        </p:txBody>
      </p:sp>
      <p:sp>
        <p:nvSpPr>
          <p:cNvPr name="TextBox 56" id="56"/>
          <p:cNvSpPr txBox="true"/>
          <p:nvPr/>
        </p:nvSpPr>
        <p:spPr>
          <a:xfrm rot="0">
            <a:off x="4864037" y="2781986"/>
            <a:ext cx="1805434" cy="655856"/>
          </a:xfrm>
          <a:prstGeom prst="rect">
            <a:avLst/>
          </a:prstGeom>
        </p:spPr>
        <p:txBody>
          <a:bodyPr anchor="t" rtlCol="false" tIns="0" lIns="0" bIns="0" rIns="0">
            <a:spAutoFit/>
          </a:bodyPr>
          <a:lstStyle/>
          <a:p>
            <a:pPr algn="ctr">
              <a:lnSpc>
                <a:spcPts val="5325"/>
              </a:lnSpc>
            </a:pPr>
            <a:r>
              <a:rPr lang="en-US" sz="3803" b="true">
                <a:solidFill>
                  <a:srgbClr val="00BF63"/>
                </a:solidFill>
                <a:latin typeface="Canva Sans Bold"/>
                <a:ea typeface="Canva Sans Bold"/>
                <a:cs typeface="Canva Sans Bold"/>
                <a:sym typeface="Canva Sans Bold"/>
              </a:rPr>
              <a:t>Gainers</a:t>
            </a:r>
          </a:p>
        </p:txBody>
      </p:sp>
      <p:sp>
        <p:nvSpPr>
          <p:cNvPr name="TextBox 57" id="57"/>
          <p:cNvSpPr txBox="true"/>
          <p:nvPr/>
        </p:nvSpPr>
        <p:spPr>
          <a:xfrm rot="0">
            <a:off x="5800613" y="5964931"/>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8CE67D"/>
                </a:solidFill>
                <a:latin typeface="Montserrat Bold"/>
                <a:ea typeface="Montserrat Bold"/>
                <a:cs typeface="Montserrat Bold"/>
                <a:sym typeface="Montserrat Bold"/>
              </a:rPr>
              <a:t>YIBO</a:t>
            </a:r>
          </a:p>
        </p:txBody>
      </p:sp>
      <p:sp>
        <p:nvSpPr>
          <p:cNvPr name="TextBox 58" id="58"/>
          <p:cNvSpPr txBox="true"/>
          <p:nvPr/>
        </p:nvSpPr>
        <p:spPr>
          <a:xfrm rot="0">
            <a:off x="9737977" y="5964931"/>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FF5050"/>
                </a:solidFill>
                <a:latin typeface="Montserrat Bold"/>
                <a:ea typeface="Montserrat Bold"/>
                <a:cs typeface="Montserrat Bold"/>
                <a:sym typeface="Montserrat Bold"/>
              </a:rPr>
              <a:t>WOK</a:t>
            </a:r>
          </a:p>
        </p:txBody>
      </p:sp>
      <p:sp>
        <p:nvSpPr>
          <p:cNvPr name="TextBox 59" id="59"/>
          <p:cNvSpPr txBox="true"/>
          <p:nvPr/>
        </p:nvSpPr>
        <p:spPr>
          <a:xfrm rot="0">
            <a:off x="11593965" y="2781986"/>
            <a:ext cx="1548110" cy="655856"/>
          </a:xfrm>
          <a:prstGeom prst="rect">
            <a:avLst/>
          </a:prstGeom>
        </p:spPr>
        <p:txBody>
          <a:bodyPr anchor="t" rtlCol="false" tIns="0" lIns="0" bIns="0" rIns="0">
            <a:spAutoFit/>
          </a:bodyPr>
          <a:lstStyle/>
          <a:p>
            <a:pPr algn="ctr">
              <a:lnSpc>
                <a:spcPts val="5325"/>
              </a:lnSpc>
            </a:pPr>
            <a:r>
              <a:rPr lang="en-US" sz="3803" b="true">
                <a:solidFill>
                  <a:srgbClr val="FF5050"/>
                </a:solidFill>
                <a:latin typeface="Canva Sans Bold"/>
                <a:ea typeface="Canva Sans Bold"/>
                <a:cs typeface="Canva Sans Bold"/>
                <a:sym typeface="Canva Sans Bold"/>
              </a:rPr>
              <a:t>Losers</a:t>
            </a:r>
          </a:p>
        </p:txBody>
      </p:sp>
      <p:sp>
        <p:nvSpPr>
          <p:cNvPr name="TextBox 60" id="60"/>
          <p:cNvSpPr txBox="true"/>
          <p:nvPr/>
        </p:nvSpPr>
        <p:spPr>
          <a:xfrm rot="0">
            <a:off x="12401879" y="5964931"/>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FF5050"/>
                </a:solidFill>
                <a:latin typeface="Montserrat Bold"/>
                <a:ea typeface="Montserrat Bold"/>
                <a:cs typeface="Montserrat Bold"/>
                <a:sym typeface="Montserrat Bold"/>
              </a:rPr>
              <a:t>AVGX</a:t>
            </a:r>
          </a:p>
        </p:txBody>
      </p:sp>
      <p:sp>
        <p:nvSpPr>
          <p:cNvPr name="TextBox 61" id="61"/>
          <p:cNvSpPr txBox="true"/>
          <p:nvPr/>
        </p:nvSpPr>
        <p:spPr>
          <a:xfrm rot="0">
            <a:off x="9737977" y="9087200"/>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FF5050"/>
                </a:solidFill>
                <a:latin typeface="Montserrat Bold"/>
                <a:ea typeface="Montserrat Bold"/>
                <a:cs typeface="Montserrat Bold"/>
                <a:sym typeface="Montserrat Bold"/>
              </a:rPr>
              <a:t>ELAB</a:t>
            </a:r>
          </a:p>
        </p:txBody>
      </p:sp>
      <p:sp>
        <p:nvSpPr>
          <p:cNvPr name="TextBox 62" id="62"/>
          <p:cNvSpPr txBox="true"/>
          <p:nvPr/>
        </p:nvSpPr>
        <p:spPr>
          <a:xfrm rot="0">
            <a:off x="12456140" y="9087200"/>
            <a:ext cx="2663902" cy="339725"/>
          </a:xfrm>
          <a:prstGeom prst="rect">
            <a:avLst/>
          </a:prstGeom>
        </p:spPr>
        <p:txBody>
          <a:bodyPr anchor="t" rtlCol="false" tIns="0" lIns="0" bIns="0" rIns="0">
            <a:spAutoFit/>
          </a:bodyPr>
          <a:lstStyle/>
          <a:p>
            <a:pPr algn="ctr" marL="0" indent="0" lvl="0">
              <a:lnSpc>
                <a:spcPts val="2800"/>
              </a:lnSpc>
              <a:spcBef>
                <a:spcPct val="0"/>
              </a:spcBef>
            </a:pPr>
            <a:r>
              <a:rPr lang="en-US" b="true" sz="2000" spc="-40">
                <a:solidFill>
                  <a:srgbClr val="FF5050"/>
                </a:solidFill>
                <a:latin typeface="Montserrat Bold"/>
                <a:ea typeface="Montserrat Bold"/>
                <a:cs typeface="Montserrat Bold"/>
                <a:sym typeface="Montserrat Bold"/>
              </a:rPr>
              <a:t>NRO</a:t>
            </a:r>
          </a:p>
        </p:txBody>
      </p:sp>
      <p:sp>
        <p:nvSpPr>
          <p:cNvPr name="Freeform 63" id="63"/>
          <p:cNvSpPr/>
          <p:nvPr/>
        </p:nvSpPr>
        <p:spPr>
          <a:xfrm flipH="true" flipV="false" rot="-681413">
            <a:off x="14622772" y="3351625"/>
            <a:ext cx="1334446" cy="477064"/>
          </a:xfrm>
          <a:custGeom>
            <a:avLst/>
            <a:gdLst/>
            <a:ahLst/>
            <a:cxnLst/>
            <a:rect r="r" b="b" t="t" l="l"/>
            <a:pathLst>
              <a:path h="477064" w="1334446">
                <a:moveTo>
                  <a:pt x="1334446" y="0"/>
                </a:moveTo>
                <a:lnTo>
                  <a:pt x="0" y="0"/>
                </a:lnTo>
                <a:lnTo>
                  <a:pt x="0" y="477064"/>
                </a:lnTo>
                <a:lnTo>
                  <a:pt x="1334446" y="477064"/>
                </a:lnTo>
                <a:lnTo>
                  <a:pt x="1334446"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64" id="64"/>
          <p:cNvSpPr txBox="true"/>
          <p:nvPr/>
        </p:nvSpPr>
        <p:spPr>
          <a:xfrm rot="0">
            <a:off x="1142988" y="2999838"/>
            <a:ext cx="1360869" cy="1044575"/>
          </a:xfrm>
          <a:prstGeom prst="rect">
            <a:avLst/>
          </a:prstGeom>
        </p:spPr>
        <p:txBody>
          <a:bodyPr anchor="t" rtlCol="false" tIns="0" lIns="0" bIns="0" rIns="0">
            <a:spAutoFit/>
          </a:bodyPr>
          <a:lstStyle/>
          <a:p>
            <a:pPr algn="ctr">
              <a:lnSpc>
                <a:spcPts val="2800"/>
              </a:lnSpc>
              <a:spcBef>
                <a:spcPct val="0"/>
              </a:spcBef>
            </a:pPr>
            <a:r>
              <a:rPr lang="en-US" b="true" sz="2000" i="true" spc="-50">
                <a:solidFill>
                  <a:srgbClr val="FFFFFF"/>
                </a:solidFill>
                <a:latin typeface="Montserrat Bold Italics"/>
                <a:ea typeface="Montserrat Bold Italics"/>
                <a:cs typeface="Montserrat Bold Italics"/>
                <a:sym typeface="Montserrat Bold Italics"/>
              </a:rPr>
              <a:t>TOP S&amp;P 500 STOCK</a:t>
            </a:r>
          </a:p>
        </p:txBody>
      </p:sp>
      <p:sp>
        <p:nvSpPr>
          <p:cNvPr name="TextBox 65" id="65"/>
          <p:cNvSpPr txBox="true"/>
          <p:nvPr/>
        </p:nvSpPr>
        <p:spPr>
          <a:xfrm rot="0">
            <a:off x="15784143" y="3248929"/>
            <a:ext cx="1360869" cy="339725"/>
          </a:xfrm>
          <a:prstGeom prst="rect">
            <a:avLst/>
          </a:prstGeom>
        </p:spPr>
        <p:txBody>
          <a:bodyPr anchor="t" rtlCol="false" tIns="0" lIns="0" bIns="0" rIns="0">
            <a:spAutoFit/>
          </a:bodyPr>
          <a:lstStyle/>
          <a:p>
            <a:pPr algn="ctr">
              <a:lnSpc>
                <a:spcPts val="2800"/>
              </a:lnSpc>
              <a:spcBef>
                <a:spcPct val="0"/>
              </a:spcBef>
            </a:pPr>
            <a:r>
              <a:rPr lang="en-US" b="true" sz="2000" i="true" spc="-50">
                <a:solidFill>
                  <a:srgbClr val="FFFFFF"/>
                </a:solidFill>
                <a:latin typeface="Montserrat Bold Italics"/>
                <a:ea typeface="Montserrat Bold Italics"/>
                <a:cs typeface="Montserrat Bold Italics"/>
                <a:sym typeface="Montserrat Bold Italics"/>
              </a:rPr>
              <a:t>ETF</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0E0E"/>
        </a:solidFill>
      </p:bgPr>
    </p:bg>
    <p:spTree>
      <p:nvGrpSpPr>
        <p:cNvPr id="1" name=""/>
        <p:cNvGrpSpPr/>
        <p:nvPr/>
      </p:nvGrpSpPr>
      <p:grpSpPr>
        <a:xfrm>
          <a:off x="0" y="0"/>
          <a:ext cx="0" cy="0"/>
          <a:chOff x="0" y="0"/>
          <a:chExt cx="0" cy="0"/>
        </a:xfrm>
      </p:grpSpPr>
      <p:sp>
        <p:nvSpPr>
          <p:cNvPr name="Freeform 2" id="2"/>
          <p:cNvSpPr/>
          <p:nvPr/>
        </p:nvSpPr>
        <p:spPr>
          <a:xfrm flipH="false" flipV="false" rot="0">
            <a:off x="5597493" y="9258300"/>
            <a:ext cx="9878281" cy="5913798"/>
          </a:xfrm>
          <a:custGeom>
            <a:avLst/>
            <a:gdLst/>
            <a:ahLst/>
            <a:cxnLst/>
            <a:rect r="r" b="b" t="t" l="l"/>
            <a:pathLst>
              <a:path h="5913798" w="9878281">
                <a:moveTo>
                  <a:pt x="0" y="0"/>
                </a:moveTo>
                <a:lnTo>
                  <a:pt x="9878281" y="0"/>
                </a:lnTo>
                <a:lnTo>
                  <a:pt x="9878281" y="5913798"/>
                </a:lnTo>
                <a:lnTo>
                  <a:pt x="0" y="5913798"/>
                </a:lnTo>
                <a:lnTo>
                  <a:pt x="0" y="0"/>
                </a:lnTo>
                <a:close/>
              </a:path>
            </a:pathLst>
          </a:custGeom>
          <a:blipFill>
            <a:blip r:embed="rId2"/>
            <a:stretch>
              <a:fillRect l="0" t="0" r="0" b="0"/>
            </a:stretch>
          </a:blipFill>
        </p:spPr>
      </p:sp>
      <p:sp>
        <p:nvSpPr>
          <p:cNvPr name="Freeform 3" id="3"/>
          <p:cNvSpPr/>
          <p:nvPr/>
        </p:nvSpPr>
        <p:spPr>
          <a:xfrm flipH="true" flipV="false" rot="0">
            <a:off x="-1121656" y="-5630564"/>
            <a:ext cx="9639356" cy="8229600"/>
          </a:xfrm>
          <a:custGeom>
            <a:avLst/>
            <a:gdLst/>
            <a:ahLst/>
            <a:cxnLst/>
            <a:rect r="r" b="b" t="t" l="l"/>
            <a:pathLst>
              <a:path h="8229600" w="9639356">
                <a:moveTo>
                  <a:pt x="9639356" y="0"/>
                </a:moveTo>
                <a:lnTo>
                  <a:pt x="0" y="0"/>
                </a:lnTo>
                <a:lnTo>
                  <a:pt x="0" y="8229600"/>
                </a:lnTo>
                <a:lnTo>
                  <a:pt x="9639356" y="8229600"/>
                </a:lnTo>
                <a:lnTo>
                  <a:pt x="9639356" y="0"/>
                </a:lnTo>
                <a:close/>
              </a:path>
            </a:pathLst>
          </a:custGeom>
          <a:blipFill>
            <a:blip r:embed="rId3"/>
            <a:stretch>
              <a:fillRect l="0" t="0" r="0" b="0"/>
            </a:stretch>
          </a:blipFill>
        </p:spPr>
      </p:sp>
      <p:grpSp>
        <p:nvGrpSpPr>
          <p:cNvPr name="Group 4" id="4"/>
          <p:cNvGrpSpPr/>
          <p:nvPr/>
        </p:nvGrpSpPr>
        <p:grpSpPr>
          <a:xfrm rot="0">
            <a:off x="11853736" y="801643"/>
            <a:ext cx="1327295" cy="454113"/>
            <a:chOff x="0" y="0"/>
            <a:chExt cx="349576" cy="119602"/>
          </a:xfrm>
        </p:grpSpPr>
        <p:sp>
          <p:nvSpPr>
            <p:cNvPr name="Freeform 5" id="5"/>
            <p:cNvSpPr/>
            <p:nvPr/>
          </p:nvSpPr>
          <p:spPr>
            <a:xfrm flipH="false" flipV="false" rot="0">
              <a:off x="0" y="0"/>
              <a:ext cx="349576" cy="119602"/>
            </a:xfrm>
            <a:custGeom>
              <a:avLst/>
              <a:gdLst/>
              <a:ahLst/>
              <a:cxnLst/>
              <a:rect r="r" b="b" t="t" l="l"/>
              <a:pathLst>
                <a:path h="119602" w="349576">
                  <a:moveTo>
                    <a:pt x="59801" y="0"/>
                  </a:moveTo>
                  <a:lnTo>
                    <a:pt x="289775" y="0"/>
                  </a:lnTo>
                  <a:cubicBezTo>
                    <a:pt x="305635" y="0"/>
                    <a:pt x="320846" y="6300"/>
                    <a:pt x="332060" y="17515"/>
                  </a:cubicBezTo>
                  <a:cubicBezTo>
                    <a:pt x="343275" y="28730"/>
                    <a:pt x="349576" y="43941"/>
                    <a:pt x="349576" y="59801"/>
                  </a:cubicBezTo>
                  <a:lnTo>
                    <a:pt x="349576" y="59801"/>
                  </a:lnTo>
                  <a:cubicBezTo>
                    <a:pt x="349576" y="92828"/>
                    <a:pt x="322802" y="119602"/>
                    <a:pt x="289775" y="119602"/>
                  </a:cubicBezTo>
                  <a:lnTo>
                    <a:pt x="59801" y="119602"/>
                  </a:lnTo>
                  <a:cubicBezTo>
                    <a:pt x="26774" y="119602"/>
                    <a:pt x="0" y="92828"/>
                    <a:pt x="0" y="59801"/>
                  </a:cubicBezTo>
                  <a:lnTo>
                    <a:pt x="0" y="59801"/>
                  </a:lnTo>
                  <a:cubicBezTo>
                    <a:pt x="0" y="26774"/>
                    <a:pt x="26774" y="0"/>
                    <a:pt x="59801" y="0"/>
                  </a:cubicBezTo>
                  <a:close/>
                </a:path>
              </a:pathLst>
            </a:custGeom>
            <a:solidFill>
              <a:srgbClr val="FFBD59"/>
            </a:solidFill>
            <a:ln w="9525" cap="sq">
              <a:solidFill>
                <a:srgbClr val="FFBD59"/>
              </a:solidFill>
              <a:prstDash val="solid"/>
              <a:miter/>
            </a:ln>
          </p:spPr>
        </p:sp>
        <p:sp>
          <p:nvSpPr>
            <p:cNvPr name="TextBox 6" id="6"/>
            <p:cNvSpPr txBox="true"/>
            <p:nvPr/>
          </p:nvSpPr>
          <p:spPr>
            <a:xfrm>
              <a:off x="0" y="47625"/>
              <a:ext cx="349576" cy="71977"/>
            </a:xfrm>
            <a:prstGeom prst="rect">
              <a:avLst/>
            </a:prstGeom>
          </p:spPr>
          <p:txBody>
            <a:bodyPr anchor="ctr" rtlCol="false" tIns="50800" lIns="50800" bIns="50800" rIns="50800"/>
            <a:lstStyle/>
            <a:p>
              <a:pPr algn="ctr">
                <a:lnSpc>
                  <a:spcPts val="1900"/>
                </a:lnSpc>
              </a:pPr>
            </a:p>
          </p:txBody>
        </p:sp>
      </p:grpSp>
      <p:sp>
        <p:nvSpPr>
          <p:cNvPr name="TextBox 7" id="7"/>
          <p:cNvSpPr txBox="true"/>
          <p:nvPr/>
        </p:nvSpPr>
        <p:spPr>
          <a:xfrm rot="0">
            <a:off x="11702091" y="925512"/>
            <a:ext cx="1612757" cy="254000"/>
          </a:xfrm>
          <a:prstGeom prst="rect">
            <a:avLst/>
          </a:prstGeom>
        </p:spPr>
        <p:txBody>
          <a:bodyPr anchor="t" rtlCol="false" tIns="0" lIns="0" bIns="0" rIns="0">
            <a:spAutoFit/>
          </a:bodyPr>
          <a:lstStyle/>
          <a:p>
            <a:pPr algn="ctr">
              <a:lnSpc>
                <a:spcPts val="1900"/>
              </a:lnSpc>
            </a:pPr>
            <a:r>
              <a:rPr lang="en-US" b="true" sz="2000" spc="-50">
                <a:solidFill>
                  <a:srgbClr val="FFFFFF"/>
                </a:solidFill>
                <a:latin typeface="Montserrat Bold"/>
                <a:ea typeface="Montserrat Bold"/>
                <a:cs typeface="Montserrat Bold"/>
                <a:sym typeface="Montserrat Bold"/>
              </a:rPr>
              <a:t>HOME</a:t>
            </a:r>
          </a:p>
        </p:txBody>
      </p:sp>
      <p:sp>
        <p:nvSpPr>
          <p:cNvPr name="TextBox 8" id="8"/>
          <p:cNvSpPr txBox="true"/>
          <p:nvPr/>
        </p:nvSpPr>
        <p:spPr>
          <a:xfrm rot="0">
            <a:off x="13743944" y="925512"/>
            <a:ext cx="1612757" cy="254000"/>
          </a:xfrm>
          <a:prstGeom prst="rect">
            <a:avLst/>
          </a:prstGeom>
        </p:spPr>
        <p:txBody>
          <a:bodyPr anchor="t" rtlCol="false" tIns="0" lIns="0" bIns="0" rIns="0">
            <a:spAutoFit/>
          </a:bodyPr>
          <a:lstStyle/>
          <a:p>
            <a:pPr algn="ctr">
              <a:lnSpc>
                <a:spcPts val="1900"/>
              </a:lnSpc>
            </a:pPr>
            <a:r>
              <a:rPr lang="en-US" sz="2000" spc="-50">
                <a:solidFill>
                  <a:srgbClr val="FFFFFF"/>
                </a:solidFill>
                <a:latin typeface="Montserrat"/>
                <a:ea typeface="Montserrat"/>
                <a:cs typeface="Montserrat"/>
                <a:sym typeface="Montserrat"/>
              </a:rPr>
              <a:t>ABOUT</a:t>
            </a:r>
          </a:p>
        </p:txBody>
      </p:sp>
      <p:sp>
        <p:nvSpPr>
          <p:cNvPr name="TextBox 9" id="9"/>
          <p:cNvSpPr txBox="true"/>
          <p:nvPr/>
        </p:nvSpPr>
        <p:spPr>
          <a:xfrm rot="0">
            <a:off x="15785326" y="925512"/>
            <a:ext cx="1612757" cy="254000"/>
          </a:xfrm>
          <a:prstGeom prst="rect">
            <a:avLst/>
          </a:prstGeom>
        </p:spPr>
        <p:txBody>
          <a:bodyPr anchor="t" rtlCol="false" tIns="0" lIns="0" bIns="0" rIns="0">
            <a:spAutoFit/>
          </a:bodyPr>
          <a:lstStyle/>
          <a:p>
            <a:pPr algn="ctr">
              <a:lnSpc>
                <a:spcPts val="1900"/>
              </a:lnSpc>
            </a:pPr>
            <a:r>
              <a:rPr lang="en-US" sz="2000" spc="-50">
                <a:solidFill>
                  <a:srgbClr val="FFFFFF"/>
                </a:solidFill>
                <a:latin typeface="Montserrat"/>
                <a:ea typeface="Montserrat"/>
                <a:cs typeface="Montserrat"/>
                <a:sym typeface="Montserrat"/>
              </a:rPr>
              <a:t>MORE</a:t>
            </a:r>
          </a:p>
        </p:txBody>
      </p:sp>
      <p:grpSp>
        <p:nvGrpSpPr>
          <p:cNvPr name="Group 10" id="10"/>
          <p:cNvGrpSpPr/>
          <p:nvPr/>
        </p:nvGrpSpPr>
        <p:grpSpPr>
          <a:xfrm rot="0">
            <a:off x="16070788" y="9014892"/>
            <a:ext cx="1327295" cy="454113"/>
            <a:chOff x="0" y="0"/>
            <a:chExt cx="349576" cy="119602"/>
          </a:xfrm>
        </p:grpSpPr>
        <p:sp>
          <p:nvSpPr>
            <p:cNvPr name="Freeform 11" id="11"/>
            <p:cNvSpPr/>
            <p:nvPr/>
          </p:nvSpPr>
          <p:spPr>
            <a:xfrm flipH="false" flipV="false" rot="0">
              <a:off x="0" y="0"/>
              <a:ext cx="349576" cy="119602"/>
            </a:xfrm>
            <a:custGeom>
              <a:avLst/>
              <a:gdLst/>
              <a:ahLst/>
              <a:cxnLst/>
              <a:rect r="r" b="b" t="t" l="l"/>
              <a:pathLst>
                <a:path h="119602" w="349576">
                  <a:moveTo>
                    <a:pt x="59801" y="0"/>
                  </a:moveTo>
                  <a:lnTo>
                    <a:pt x="289775" y="0"/>
                  </a:lnTo>
                  <a:cubicBezTo>
                    <a:pt x="305635" y="0"/>
                    <a:pt x="320846" y="6300"/>
                    <a:pt x="332060" y="17515"/>
                  </a:cubicBezTo>
                  <a:cubicBezTo>
                    <a:pt x="343275" y="28730"/>
                    <a:pt x="349576" y="43941"/>
                    <a:pt x="349576" y="59801"/>
                  </a:cubicBezTo>
                  <a:lnTo>
                    <a:pt x="349576" y="59801"/>
                  </a:lnTo>
                  <a:cubicBezTo>
                    <a:pt x="349576" y="92828"/>
                    <a:pt x="322802" y="119602"/>
                    <a:pt x="289775" y="119602"/>
                  </a:cubicBezTo>
                  <a:lnTo>
                    <a:pt x="59801" y="119602"/>
                  </a:lnTo>
                  <a:cubicBezTo>
                    <a:pt x="26774" y="119602"/>
                    <a:pt x="0" y="92828"/>
                    <a:pt x="0" y="59801"/>
                  </a:cubicBezTo>
                  <a:lnTo>
                    <a:pt x="0" y="59801"/>
                  </a:lnTo>
                  <a:cubicBezTo>
                    <a:pt x="0" y="26774"/>
                    <a:pt x="26774" y="0"/>
                    <a:pt x="59801" y="0"/>
                  </a:cubicBezTo>
                  <a:close/>
                </a:path>
              </a:pathLst>
            </a:custGeom>
            <a:solidFill>
              <a:srgbClr val="FFBD59"/>
            </a:solidFill>
            <a:ln w="9525" cap="rnd">
              <a:solidFill>
                <a:srgbClr val="FFBD59"/>
              </a:solidFill>
              <a:prstDash val="solid"/>
              <a:round/>
            </a:ln>
          </p:spPr>
        </p:sp>
        <p:sp>
          <p:nvSpPr>
            <p:cNvPr name="TextBox 12" id="12"/>
            <p:cNvSpPr txBox="true"/>
            <p:nvPr/>
          </p:nvSpPr>
          <p:spPr>
            <a:xfrm>
              <a:off x="0" y="47625"/>
              <a:ext cx="349576" cy="71977"/>
            </a:xfrm>
            <a:prstGeom prst="rect">
              <a:avLst/>
            </a:prstGeom>
          </p:spPr>
          <p:txBody>
            <a:bodyPr anchor="ctr" rtlCol="false" tIns="50800" lIns="50800" bIns="50800" rIns="50800"/>
            <a:lstStyle/>
            <a:p>
              <a:pPr algn="ctr">
                <a:lnSpc>
                  <a:spcPts val="1900"/>
                </a:lnSpc>
              </a:pPr>
            </a:p>
          </p:txBody>
        </p:sp>
      </p:grpSp>
      <p:sp>
        <p:nvSpPr>
          <p:cNvPr name="TextBox 13" id="13"/>
          <p:cNvSpPr txBox="true"/>
          <p:nvPr/>
        </p:nvSpPr>
        <p:spPr>
          <a:xfrm rot="0">
            <a:off x="16217035" y="9138762"/>
            <a:ext cx="1034801" cy="254000"/>
          </a:xfrm>
          <a:prstGeom prst="rect">
            <a:avLst/>
          </a:prstGeom>
        </p:spPr>
        <p:txBody>
          <a:bodyPr anchor="t" rtlCol="false" tIns="0" lIns="0" bIns="0" rIns="0">
            <a:spAutoFit/>
          </a:bodyPr>
          <a:lstStyle/>
          <a:p>
            <a:pPr algn="ctr">
              <a:lnSpc>
                <a:spcPts val="1900"/>
              </a:lnSpc>
            </a:pPr>
            <a:r>
              <a:rPr lang="en-US" sz="2000" spc="-50">
                <a:solidFill>
                  <a:srgbClr val="FFFFFF"/>
                </a:solidFill>
                <a:latin typeface="Montserrat"/>
                <a:ea typeface="Montserrat"/>
                <a:cs typeface="Montserrat"/>
                <a:sym typeface="Montserrat"/>
              </a:rPr>
              <a:t>NEXT &gt;</a:t>
            </a:r>
          </a:p>
        </p:txBody>
      </p:sp>
      <p:sp>
        <p:nvSpPr>
          <p:cNvPr name="TextBox 14" id="14"/>
          <p:cNvSpPr txBox="true"/>
          <p:nvPr/>
        </p:nvSpPr>
        <p:spPr>
          <a:xfrm rot="0">
            <a:off x="965803" y="2533962"/>
            <a:ext cx="5143865" cy="3635375"/>
          </a:xfrm>
          <a:prstGeom prst="rect">
            <a:avLst/>
          </a:prstGeom>
        </p:spPr>
        <p:txBody>
          <a:bodyPr anchor="t" rtlCol="false" tIns="0" lIns="0" bIns="0" rIns="0">
            <a:spAutoFit/>
          </a:bodyPr>
          <a:lstStyle/>
          <a:p>
            <a:pPr algn="l">
              <a:lnSpc>
                <a:spcPts val="4750"/>
              </a:lnSpc>
            </a:pPr>
            <a:r>
              <a:rPr lang="en-US" b="true" sz="5000" spc="-125">
                <a:solidFill>
                  <a:srgbClr val="FFBD59"/>
                </a:solidFill>
                <a:latin typeface="Montserrat Semi-Bold"/>
                <a:ea typeface="Montserrat Semi-Bold"/>
                <a:cs typeface="Montserrat Semi-Bold"/>
                <a:sym typeface="Montserrat Semi-Bold"/>
              </a:rPr>
              <a:t>Which of these 8 stocks can make it to the playoffs, and win the Stockbowl?</a:t>
            </a:r>
          </a:p>
        </p:txBody>
      </p:sp>
      <p:sp>
        <p:nvSpPr>
          <p:cNvPr name="TextBox 15" id="15"/>
          <p:cNvSpPr txBox="true"/>
          <p:nvPr/>
        </p:nvSpPr>
        <p:spPr>
          <a:xfrm rot="0">
            <a:off x="12030251" y="2533962"/>
            <a:ext cx="5040144" cy="1835150"/>
          </a:xfrm>
          <a:prstGeom prst="rect">
            <a:avLst/>
          </a:prstGeom>
        </p:spPr>
        <p:txBody>
          <a:bodyPr anchor="t" rtlCol="false" tIns="0" lIns="0" bIns="0" rIns="0">
            <a:spAutoFit/>
          </a:bodyPr>
          <a:lstStyle/>
          <a:p>
            <a:pPr algn="l">
              <a:lnSpc>
                <a:spcPts val="4750"/>
              </a:lnSpc>
            </a:pPr>
            <a:r>
              <a:rPr lang="en-US" b="true" sz="5000" spc="-125">
                <a:solidFill>
                  <a:srgbClr val="FFBD59"/>
                </a:solidFill>
                <a:latin typeface="Montserrat Semi-Bold"/>
                <a:ea typeface="Montserrat Semi-Bold"/>
                <a:cs typeface="Montserrat Semi-Bold"/>
                <a:sym typeface="Montserrat Semi-Bold"/>
              </a:rPr>
              <a:t>Can an ETF outperform the other stocks? </a:t>
            </a:r>
          </a:p>
        </p:txBody>
      </p:sp>
      <p:sp>
        <p:nvSpPr>
          <p:cNvPr name="TextBox 16" id="16"/>
          <p:cNvSpPr txBox="true"/>
          <p:nvPr/>
        </p:nvSpPr>
        <p:spPr>
          <a:xfrm rot="0">
            <a:off x="965803" y="6225421"/>
            <a:ext cx="3005883" cy="128905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FFFFF"/>
                </a:solidFill>
                <a:latin typeface="Montserrat"/>
                <a:ea typeface="Montserrat"/>
                <a:cs typeface="Montserrat"/>
                <a:sym typeface="Montserrat"/>
              </a:rPr>
              <a:t>Who will be in the top 4? Who will be the real gainer?</a:t>
            </a:r>
          </a:p>
        </p:txBody>
      </p:sp>
      <p:sp>
        <p:nvSpPr>
          <p:cNvPr name="TextBox 17" id="17"/>
          <p:cNvSpPr txBox="true"/>
          <p:nvPr/>
        </p:nvSpPr>
        <p:spPr>
          <a:xfrm rot="0">
            <a:off x="12030251" y="4331012"/>
            <a:ext cx="3243912" cy="85090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FFFFF"/>
                </a:solidFill>
                <a:latin typeface="Montserrat"/>
                <a:ea typeface="Montserrat"/>
                <a:cs typeface="Montserrat"/>
                <a:sym typeface="Montserrat"/>
              </a:rPr>
              <a:t>Could it potentially be the winner?</a:t>
            </a:r>
          </a:p>
        </p:txBody>
      </p:sp>
      <p:sp>
        <p:nvSpPr>
          <p:cNvPr name="Freeform 18" id="18"/>
          <p:cNvSpPr/>
          <p:nvPr/>
        </p:nvSpPr>
        <p:spPr>
          <a:xfrm flipH="false" flipV="false" rot="0">
            <a:off x="1028700" y="785484"/>
            <a:ext cx="392464" cy="470273"/>
          </a:xfrm>
          <a:custGeom>
            <a:avLst/>
            <a:gdLst/>
            <a:ahLst/>
            <a:cxnLst/>
            <a:rect r="r" b="b" t="t" l="l"/>
            <a:pathLst>
              <a:path h="470273" w="392464">
                <a:moveTo>
                  <a:pt x="0" y="0"/>
                </a:moveTo>
                <a:lnTo>
                  <a:pt x="392464" y="0"/>
                </a:lnTo>
                <a:lnTo>
                  <a:pt x="392464" y="470273"/>
                </a:lnTo>
                <a:lnTo>
                  <a:pt x="0" y="470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421164" y="925512"/>
            <a:ext cx="3019496" cy="254000"/>
          </a:xfrm>
          <a:prstGeom prst="rect">
            <a:avLst/>
          </a:prstGeom>
        </p:spPr>
        <p:txBody>
          <a:bodyPr anchor="t" rtlCol="false" tIns="0" lIns="0" bIns="0" rIns="0">
            <a:spAutoFit/>
          </a:bodyPr>
          <a:lstStyle/>
          <a:p>
            <a:pPr algn="l">
              <a:lnSpc>
                <a:spcPts val="1900"/>
              </a:lnSpc>
            </a:pPr>
            <a:r>
              <a:rPr lang="en-US" sz="2000" spc="-50">
                <a:solidFill>
                  <a:srgbClr val="FFFFFF"/>
                </a:solidFill>
                <a:latin typeface="Montserrat"/>
                <a:ea typeface="Montserrat"/>
                <a:cs typeface="Montserrat"/>
                <a:sym typeface="Montserrat"/>
              </a:rPr>
              <a:t>BIG QUESTIONS</a:t>
            </a:r>
          </a:p>
        </p:txBody>
      </p:sp>
      <p:sp>
        <p:nvSpPr>
          <p:cNvPr name="TextBox 20" id="20"/>
          <p:cNvSpPr txBox="true"/>
          <p:nvPr/>
        </p:nvSpPr>
        <p:spPr>
          <a:xfrm rot="0">
            <a:off x="6813593" y="2533962"/>
            <a:ext cx="5040144" cy="3035300"/>
          </a:xfrm>
          <a:prstGeom prst="rect">
            <a:avLst/>
          </a:prstGeom>
        </p:spPr>
        <p:txBody>
          <a:bodyPr anchor="t" rtlCol="false" tIns="0" lIns="0" bIns="0" rIns="0">
            <a:spAutoFit/>
          </a:bodyPr>
          <a:lstStyle/>
          <a:p>
            <a:pPr algn="l">
              <a:lnSpc>
                <a:spcPts val="4750"/>
              </a:lnSpc>
            </a:pPr>
            <a:r>
              <a:rPr lang="en-US" b="true" sz="5000" spc="-125">
                <a:solidFill>
                  <a:srgbClr val="FFBD59"/>
                </a:solidFill>
                <a:latin typeface="Montserrat Bold"/>
                <a:ea typeface="Montserrat Bold"/>
                <a:cs typeface="Montserrat Bold"/>
                <a:sym typeface="Montserrat Bold"/>
              </a:rPr>
              <a:t>Will the top performing stock on the S&amp;P 500 win the game?</a:t>
            </a:r>
          </a:p>
        </p:txBody>
      </p:sp>
      <p:sp>
        <p:nvSpPr>
          <p:cNvPr name="TextBox 21" id="21"/>
          <p:cNvSpPr txBox="true"/>
          <p:nvPr/>
        </p:nvSpPr>
        <p:spPr>
          <a:xfrm rot="0">
            <a:off x="6822507" y="5531162"/>
            <a:ext cx="3243912" cy="850900"/>
          </a:xfrm>
          <a:prstGeom prst="rect">
            <a:avLst/>
          </a:prstGeom>
        </p:spPr>
        <p:txBody>
          <a:bodyPr anchor="t" rtlCol="false" tIns="0" lIns="0" bIns="0" rIns="0">
            <a:spAutoFit/>
          </a:bodyPr>
          <a:lstStyle/>
          <a:p>
            <a:pPr algn="l" marL="0" indent="0" lvl="0">
              <a:lnSpc>
                <a:spcPts val="3499"/>
              </a:lnSpc>
              <a:spcBef>
                <a:spcPct val="0"/>
              </a:spcBef>
            </a:pPr>
            <a:r>
              <a:rPr lang="en-US" sz="2499">
                <a:solidFill>
                  <a:srgbClr val="FFFFFF"/>
                </a:solidFill>
                <a:latin typeface="Montserrat"/>
                <a:ea typeface="Montserrat"/>
                <a:cs typeface="Montserrat"/>
                <a:sym typeface="Montserrat"/>
              </a:rPr>
              <a:t>Will it stands its 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30516" y="3692036"/>
            <a:ext cx="3020262" cy="4051222"/>
            <a:chOff x="0" y="0"/>
            <a:chExt cx="980073" cy="1314619"/>
          </a:xfrm>
        </p:grpSpPr>
        <p:sp>
          <p:nvSpPr>
            <p:cNvPr name="Freeform 4" id="4"/>
            <p:cNvSpPr/>
            <p:nvPr/>
          </p:nvSpPr>
          <p:spPr>
            <a:xfrm flipH="false" flipV="false" rot="0">
              <a:off x="0" y="0"/>
              <a:ext cx="980073" cy="1314619"/>
            </a:xfrm>
            <a:custGeom>
              <a:avLst/>
              <a:gdLst/>
              <a:ahLst/>
              <a:cxnLst/>
              <a:rect r="r" b="b" t="t" l="l"/>
              <a:pathLst>
                <a:path h="1314619" w="980073">
                  <a:moveTo>
                    <a:pt x="51267" y="0"/>
                  </a:moveTo>
                  <a:lnTo>
                    <a:pt x="928806" y="0"/>
                  </a:lnTo>
                  <a:cubicBezTo>
                    <a:pt x="957120" y="0"/>
                    <a:pt x="980073" y="22953"/>
                    <a:pt x="980073" y="51267"/>
                  </a:cubicBezTo>
                  <a:lnTo>
                    <a:pt x="980073" y="1263353"/>
                  </a:lnTo>
                  <a:cubicBezTo>
                    <a:pt x="980073" y="1291666"/>
                    <a:pt x="957120" y="1314619"/>
                    <a:pt x="928806" y="1314619"/>
                  </a:cubicBezTo>
                  <a:lnTo>
                    <a:pt x="51267" y="1314619"/>
                  </a:lnTo>
                  <a:cubicBezTo>
                    <a:pt x="22953" y="1314619"/>
                    <a:pt x="0" y="1291666"/>
                    <a:pt x="0" y="1263353"/>
                  </a:cubicBezTo>
                  <a:lnTo>
                    <a:pt x="0" y="51267"/>
                  </a:lnTo>
                  <a:cubicBezTo>
                    <a:pt x="0" y="22953"/>
                    <a:pt x="22953" y="0"/>
                    <a:pt x="51267" y="0"/>
                  </a:cubicBezTo>
                  <a:close/>
                </a:path>
              </a:pathLst>
            </a:custGeom>
            <a:solidFill>
              <a:srgbClr val="EBEBEB"/>
            </a:solidFill>
          </p:spPr>
        </p:sp>
        <p:sp>
          <p:nvSpPr>
            <p:cNvPr name="TextBox 5" id="5"/>
            <p:cNvSpPr txBox="true"/>
            <p:nvPr/>
          </p:nvSpPr>
          <p:spPr>
            <a:xfrm>
              <a:off x="0" y="-38100"/>
              <a:ext cx="980073" cy="1352719"/>
            </a:xfrm>
            <a:prstGeom prst="rect">
              <a:avLst/>
            </a:prstGeom>
          </p:spPr>
          <p:txBody>
            <a:bodyPr anchor="ctr" rtlCol="false" tIns="50800" lIns="50800" bIns="50800" rIns="50800"/>
            <a:lstStyle/>
            <a:p>
              <a:pPr algn="ctr">
                <a:lnSpc>
                  <a:spcPts val="2240"/>
                </a:lnSpc>
              </a:pPr>
            </a:p>
          </p:txBody>
        </p:sp>
      </p:grpSp>
      <p:grpSp>
        <p:nvGrpSpPr>
          <p:cNvPr name="Group 6" id="6"/>
          <p:cNvGrpSpPr/>
          <p:nvPr/>
        </p:nvGrpSpPr>
        <p:grpSpPr>
          <a:xfrm rot="0">
            <a:off x="5532785" y="3692036"/>
            <a:ext cx="3020262" cy="4051222"/>
            <a:chOff x="0" y="0"/>
            <a:chExt cx="980073" cy="1314619"/>
          </a:xfrm>
        </p:grpSpPr>
        <p:sp>
          <p:nvSpPr>
            <p:cNvPr name="Freeform 7" id="7"/>
            <p:cNvSpPr/>
            <p:nvPr/>
          </p:nvSpPr>
          <p:spPr>
            <a:xfrm flipH="false" flipV="false" rot="0">
              <a:off x="0" y="0"/>
              <a:ext cx="980073" cy="1314619"/>
            </a:xfrm>
            <a:custGeom>
              <a:avLst/>
              <a:gdLst/>
              <a:ahLst/>
              <a:cxnLst/>
              <a:rect r="r" b="b" t="t" l="l"/>
              <a:pathLst>
                <a:path h="1314619" w="980073">
                  <a:moveTo>
                    <a:pt x="51267" y="0"/>
                  </a:moveTo>
                  <a:lnTo>
                    <a:pt x="928806" y="0"/>
                  </a:lnTo>
                  <a:cubicBezTo>
                    <a:pt x="957120" y="0"/>
                    <a:pt x="980073" y="22953"/>
                    <a:pt x="980073" y="51267"/>
                  </a:cubicBezTo>
                  <a:lnTo>
                    <a:pt x="980073" y="1263353"/>
                  </a:lnTo>
                  <a:cubicBezTo>
                    <a:pt x="980073" y="1291666"/>
                    <a:pt x="957120" y="1314619"/>
                    <a:pt x="928806" y="1314619"/>
                  </a:cubicBezTo>
                  <a:lnTo>
                    <a:pt x="51267" y="1314619"/>
                  </a:lnTo>
                  <a:cubicBezTo>
                    <a:pt x="22953" y="1314619"/>
                    <a:pt x="0" y="1291666"/>
                    <a:pt x="0" y="1263353"/>
                  </a:cubicBezTo>
                  <a:lnTo>
                    <a:pt x="0" y="51267"/>
                  </a:lnTo>
                  <a:cubicBezTo>
                    <a:pt x="0" y="22953"/>
                    <a:pt x="22953" y="0"/>
                    <a:pt x="51267" y="0"/>
                  </a:cubicBezTo>
                  <a:close/>
                </a:path>
              </a:pathLst>
            </a:custGeom>
            <a:solidFill>
              <a:srgbClr val="EBEBEB"/>
            </a:solidFill>
          </p:spPr>
        </p:sp>
        <p:sp>
          <p:nvSpPr>
            <p:cNvPr name="TextBox 8" id="8"/>
            <p:cNvSpPr txBox="true"/>
            <p:nvPr/>
          </p:nvSpPr>
          <p:spPr>
            <a:xfrm>
              <a:off x="0" y="-38100"/>
              <a:ext cx="980073" cy="1352719"/>
            </a:xfrm>
            <a:prstGeom prst="rect">
              <a:avLst/>
            </a:prstGeom>
          </p:spPr>
          <p:txBody>
            <a:bodyPr anchor="ctr" rtlCol="false" tIns="50800" lIns="50800" bIns="50800" rIns="50800"/>
            <a:lstStyle/>
            <a:p>
              <a:pPr algn="ctr">
                <a:lnSpc>
                  <a:spcPts val="2240"/>
                </a:lnSpc>
              </a:pPr>
            </a:p>
          </p:txBody>
        </p:sp>
      </p:grpSp>
      <p:grpSp>
        <p:nvGrpSpPr>
          <p:cNvPr name="Group 9" id="9"/>
          <p:cNvGrpSpPr/>
          <p:nvPr/>
        </p:nvGrpSpPr>
        <p:grpSpPr>
          <a:xfrm rot="0">
            <a:off x="9735861" y="3692036"/>
            <a:ext cx="3020262" cy="4051222"/>
            <a:chOff x="0" y="0"/>
            <a:chExt cx="980073" cy="1314619"/>
          </a:xfrm>
        </p:grpSpPr>
        <p:sp>
          <p:nvSpPr>
            <p:cNvPr name="Freeform 10" id="10"/>
            <p:cNvSpPr/>
            <p:nvPr/>
          </p:nvSpPr>
          <p:spPr>
            <a:xfrm flipH="false" flipV="false" rot="0">
              <a:off x="0" y="0"/>
              <a:ext cx="980073" cy="1314619"/>
            </a:xfrm>
            <a:custGeom>
              <a:avLst/>
              <a:gdLst/>
              <a:ahLst/>
              <a:cxnLst/>
              <a:rect r="r" b="b" t="t" l="l"/>
              <a:pathLst>
                <a:path h="1314619" w="980073">
                  <a:moveTo>
                    <a:pt x="51267" y="0"/>
                  </a:moveTo>
                  <a:lnTo>
                    <a:pt x="928806" y="0"/>
                  </a:lnTo>
                  <a:cubicBezTo>
                    <a:pt x="957120" y="0"/>
                    <a:pt x="980073" y="22953"/>
                    <a:pt x="980073" y="51267"/>
                  </a:cubicBezTo>
                  <a:lnTo>
                    <a:pt x="980073" y="1263353"/>
                  </a:lnTo>
                  <a:cubicBezTo>
                    <a:pt x="980073" y="1291666"/>
                    <a:pt x="957120" y="1314619"/>
                    <a:pt x="928806" y="1314619"/>
                  </a:cubicBezTo>
                  <a:lnTo>
                    <a:pt x="51267" y="1314619"/>
                  </a:lnTo>
                  <a:cubicBezTo>
                    <a:pt x="22953" y="1314619"/>
                    <a:pt x="0" y="1291666"/>
                    <a:pt x="0" y="1263353"/>
                  </a:cubicBezTo>
                  <a:lnTo>
                    <a:pt x="0" y="51267"/>
                  </a:lnTo>
                  <a:cubicBezTo>
                    <a:pt x="0" y="22953"/>
                    <a:pt x="22953" y="0"/>
                    <a:pt x="51267" y="0"/>
                  </a:cubicBezTo>
                  <a:close/>
                </a:path>
              </a:pathLst>
            </a:custGeom>
            <a:solidFill>
              <a:srgbClr val="EBEBEB"/>
            </a:solidFill>
          </p:spPr>
        </p:sp>
        <p:sp>
          <p:nvSpPr>
            <p:cNvPr name="TextBox 11" id="11"/>
            <p:cNvSpPr txBox="true"/>
            <p:nvPr/>
          </p:nvSpPr>
          <p:spPr>
            <a:xfrm>
              <a:off x="0" y="-38100"/>
              <a:ext cx="980073" cy="1352719"/>
            </a:xfrm>
            <a:prstGeom prst="rect">
              <a:avLst/>
            </a:prstGeom>
          </p:spPr>
          <p:txBody>
            <a:bodyPr anchor="ctr" rtlCol="false" tIns="50800" lIns="50800" bIns="50800" rIns="50800"/>
            <a:lstStyle/>
            <a:p>
              <a:pPr algn="ctr">
                <a:lnSpc>
                  <a:spcPts val="2240"/>
                </a:lnSpc>
              </a:pPr>
            </a:p>
          </p:txBody>
        </p:sp>
      </p:grpSp>
      <p:sp>
        <p:nvSpPr>
          <p:cNvPr name="AutoShape 12" id="12"/>
          <p:cNvSpPr/>
          <p:nvPr/>
        </p:nvSpPr>
        <p:spPr>
          <a:xfrm>
            <a:off x="2171507" y="7170016"/>
            <a:ext cx="1338280" cy="0"/>
          </a:xfrm>
          <a:prstGeom prst="line">
            <a:avLst/>
          </a:prstGeom>
          <a:ln cap="flat" w="19050">
            <a:solidFill>
              <a:srgbClr val="FFBD59"/>
            </a:solidFill>
            <a:prstDash val="solid"/>
            <a:headEnd type="none" len="sm" w="sm"/>
            <a:tailEnd type="none" len="sm" w="sm"/>
          </a:ln>
        </p:spPr>
      </p:sp>
      <p:sp>
        <p:nvSpPr>
          <p:cNvPr name="AutoShape 13" id="13"/>
          <p:cNvSpPr/>
          <p:nvPr/>
        </p:nvSpPr>
        <p:spPr>
          <a:xfrm>
            <a:off x="6373776" y="7170016"/>
            <a:ext cx="1338280" cy="0"/>
          </a:xfrm>
          <a:prstGeom prst="line">
            <a:avLst/>
          </a:prstGeom>
          <a:ln cap="flat" w="19050">
            <a:solidFill>
              <a:srgbClr val="FFBD59"/>
            </a:solidFill>
            <a:prstDash val="solid"/>
            <a:headEnd type="none" len="sm" w="sm"/>
            <a:tailEnd type="none" len="sm" w="sm"/>
          </a:ln>
        </p:spPr>
      </p:sp>
      <p:sp>
        <p:nvSpPr>
          <p:cNvPr name="AutoShape 14" id="14"/>
          <p:cNvSpPr/>
          <p:nvPr/>
        </p:nvSpPr>
        <p:spPr>
          <a:xfrm>
            <a:off x="10576852" y="7170016"/>
            <a:ext cx="1338280" cy="0"/>
          </a:xfrm>
          <a:prstGeom prst="line">
            <a:avLst/>
          </a:prstGeom>
          <a:ln cap="flat" w="19050">
            <a:solidFill>
              <a:srgbClr val="FFBD59"/>
            </a:solidFill>
            <a:prstDash val="solid"/>
            <a:headEnd type="none" len="sm" w="sm"/>
            <a:tailEnd type="none" len="sm" w="sm"/>
          </a:ln>
        </p:spPr>
      </p:sp>
      <p:sp>
        <p:nvSpPr>
          <p:cNvPr name="Freeform 15" id="15"/>
          <p:cNvSpPr/>
          <p:nvPr/>
        </p:nvSpPr>
        <p:spPr>
          <a:xfrm flipH="false" flipV="false" rot="0">
            <a:off x="1838386" y="4258431"/>
            <a:ext cx="2004520" cy="1861698"/>
          </a:xfrm>
          <a:custGeom>
            <a:avLst/>
            <a:gdLst/>
            <a:ahLst/>
            <a:cxnLst/>
            <a:rect r="r" b="b" t="t" l="l"/>
            <a:pathLst>
              <a:path h="1861698" w="2004520">
                <a:moveTo>
                  <a:pt x="0" y="0"/>
                </a:moveTo>
                <a:lnTo>
                  <a:pt x="2004521" y="0"/>
                </a:lnTo>
                <a:lnTo>
                  <a:pt x="2004521" y="1861699"/>
                </a:lnTo>
                <a:lnTo>
                  <a:pt x="0" y="1861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980802" y="4010791"/>
            <a:ext cx="2124228" cy="2356980"/>
          </a:xfrm>
          <a:custGeom>
            <a:avLst/>
            <a:gdLst/>
            <a:ahLst/>
            <a:cxnLst/>
            <a:rect r="r" b="b" t="t" l="l"/>
            <a:pathLst>
              <a:path h="2356980" w="2124228">
                <a:moveTo>
                  <a:pt x="0" y="0"/>
                </a:moveTo>
                <a:lnTo>
                  <a:pt x="2124228" y="0"/>
                </a:lnTo>
                <a:lnTo>
                  <a:pt x="2124228" y="2356979"/>
                </a:lnTo>
                <a:lnTo>
                  <a:pt x="0" y="23569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3937222" y="3692036"/>
            <a:ext cx="3020262" cy="4051222"/>
            <a:chOff x="0" y="0"/>
            <a:chExt cx="980073" cy="1314619"/>
          </a:xfrm>
        </p:grpSpPr>
        <p:sp>
          <p:nvSpPr>
            <p:cNvPr name="Freeform 18" id="18"/>
            <p:cNvSpPr/>
            <p:nvPr/>
          </p:nvSpPr>
          <p:spPr>
            <a:xfrm flipH="false" flipV="false" rot="0">
              <a:off x="0" y="0"/>
              <a:ext cx="980073" cy="1314619"/>
            </a:xfrm>
            <a:custGeom>
              <a:avLst/>
              <a:gdLst/>
              <a:ahLst/>
              <a:cxnLst/>
              <a:rect r="r" b="b" t="t" l="l"/>
              <a:pathLst>
                <a:path h="1314619" w="980073">
                  <a:moveTo>
                    <a:pt x="51267" y="0"/>
                  </a:moveTo>
                  <a:lnTo>
                    <a:pt x="928806" y="0"/>
                  </a:lnTo>
                  <a:cubicBezTo>
                    <a:pt x="957120" y="0"/>
                    <a:pt x="980073" y="22953"/>
                    <a:pt x="980073" y="51267"/>
                  </a:cubicBezTo>
                  <a:lnTo>
                    <a:pt x="980073" y="1263353"/>
                  </a:lnTo>
                  <a:cubicBezTo>
                    <a:pt x="980073" y="1291666"/>
                    <a:pt x="957120" y="1314619"/>
                    <a:pt x="928806" y="1314619"/>
                  </a:cubicBezTo>
                  <a:lnTo>
                    <a:pt x="51267" y="1314619"/>
                  </a:lnTo>
                  <a:cubicBezTo>
                    <a:pt x="22953" y="1314619"/>
                    <a:pt x="0" y="1291666"/>
                    <a:pt x="0" y="1263353"/>
                  </a:cubicBezTo>
                  <a:lnTo>
                    <a:pt x="0" y="51267"/>
                  </a:lnTo>
                  <a:cubicBezTo>
                    <a:pt x="0" y="22953"/>
                    <a:pt x="22953" y="0"/>
                    <a:pt x="51267" y="0"/>
                  </a:cubicBezTo>
                  <a:close/>
                </a:path>
              </a:pathLst>
            </a:custGeom>
            <a:solidFill>
              <a:srgbClr val="EBEBEB"/>
            </a:solidFill>
          </p:spPr>
        </p:sp>
        <p:sp>
          <p:nvSpPr>
            <p:cNvPr name="TextBox 19" id="19"/>
            <p:cNvSpPr txBox="true"/>
            <p:nvPr/>
          </p:nvSpPr>
          <p:spPr>
            <a:xfrm>
              <a:off x="0" y="-38100"/>
              <a:ext cx="980073" cy="1352719"/>
            </a:xfrm>
            <a:prstGeom prst="rect">
              <a:avLst/>
            </a:prstGeom>
          </p:spPr>
          <p:txBody>
            <a:bodyPr anchor="ctr" rtlCol="false" tIns="50800" lIns="50800" bIns="50800" rIns="50800"/>
            <a:lstStyle/>
            <a:p>
              <a:pPr algn="ctr">
                <a:lnSpc>
                  <a:spcPts val="2240"/>
                </a:lnSpc>
              </a:pPr>
            </a:p>
          </p:txBody>
        </p:sp>
      </p:grpSp>
      <p:sp>
        <p:nvSpPr>
          <p:cNvPr name="AutoShape 20" id="20"/>
          <p:cNvSpPr/>
          <p:nvPr/>
        </p:nvSpPr>
        <p:spPr>
          <a:xfrm>
            <a:off x="14778213" y="7170016"/>
            <a:ext cx="1338280" cy="0"/>
          </a:xfrm>
          <a:prstGeom prst="line">
            <a:avLst/>
          </a:prstGeom>
          <a:ln cap="flat" w="19050">
            <a:solidFill>
              <a:srgbClr val="FFBD59"/>
            </a:solidFill>
            <a:prstDash val="solid"/>
            <a:headEnd type="none" len="sm" w="sm"/>
            <a:tailEnd type="none" len="sm" w="sm"/>
          </a:ln>
        </p:spPr>
      </p:sp>
      <p:sp>
        <p:nvSpPr>
          <p:cNvPr name="Freeform 21" id="21"/>
          <p:cNvSpPr/>
          <p:nvPr/>
        </p:nvSpPr>
        <p:spPr>
          <a:xfrm flipH="false" flipV="false" rot="0">
            <a:off x="14382354" y="4258431"/>
            <a:ext cx="2125955" cy="2125955"/>
          </a:xfrm>
          <a:custGeom>
            <a:avLst/>
            <a:gdLst/>
            <a:ahLst/>
            <a:cxnLst/>
            <a:rect r="r" b="b" t="t" l="l"/>
            <a:pathLst>
              <a:path h="2125955" w="2125955">
                <a:moveTo>
                  <a:pt x="0" y="0"/>
                </a:moveTo>
                <a:lnTo>
                  <a:pt x="2125955" y="0"/>
                </a:lnTo>
                <a:lnTo>
                  <a:pt x="2125955" y="2125955"/>
                </a:lnTo>
                <a:lnTo>
                  <a:pt x="0" y="2125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0091955" y="4250205"/>
            <a:ext cx="2308073" cy="2085921"/>
          </a:xfrm>
          <a:custGeom>
            <a:avLst/>
            <a:gdLst/>
            <a:ahLst/>
            <a:cxnLst/>
            <a:rect r="r" b="b" t="t" l="l"/>
            <a:pathLst>
              <a:path h="2085921" w="2308073">
                <a:moveTo>
                  <a:pt x="0" y="0"/>
                </a:moveTo>
                <a:lnTo>
                  <a:pt x="2308073" y="0"/>
                </a:lnTo>
                <a:lnTo>
                  <a:pt x="2308073" y="2085921"/>
                </a:lnTo>
                <a:lnTo>
                  <a:pt x="0" y="20859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4181805" y="1039755"/>
            <a:ext cx="9924390" cy="1009650"/>
          </a:xfrm>
          <a:prstGeom prst="rect">
            <a:avLst/>
          </a:prstGeom>
        </p:spPr>
        <p:txBody>
          <a:bodyPr anchor="t" rtlCol="false" tIns="0" lIns="0" bIns="0" rIns="0">
            <a:spAutoFit/>
          </a:bodyPr>
          <a:lstStyle/>
          <a:p>
            <a:pPr algn="ctr">
              <a:lnSpc>
                <a:spcPts val="8100"/>
              </a:lnSpc>
            </a:pPr>
            <a:r>
              <a:rPr lang="en-US" b="true" sz="6000">
                <a:solidFill>
                  <a:srgbClr val="FFBD59"/>
                </a:solidFill>
                <a:latin typeface="TT Hoves Bold"/>
                <a:ea typeface="TT Hoves Bold"/>
                <a:cs typeface="TT Hoves Bold"/>
                <a:sym typeface="TT Hoves Bold"/>
              </a:rPr>
              <a:t>HOW WILL A STOCK WIN?</a:t>
            </a:r>
          </a:p>
        </p:txBody>
      </p:sp>
      <p:sp>
        <p:nvSpPr>
          <p:cNvPr name="TextBox 24" id="24"/>
          <p:cNvSpPr txBox="true"/>
          <p:nvPr/>
        </p:nvSpPr>
        <p:spPr>
          <a:xfrm rot="0">
            <a:off x="1525807" y="6695975"/>
            <a:ext cx="2629679" cy="300184"/>
          </a:xfrm>
          <a:prstGeom prst="rect">
            <a:avLst/>
          </a:prstGeom>
        </p:spPr>
        <p:txBody>
          <a:bodyPr anchor="t" rtlCol="false" tIns="0" lIns="0" bIns="0" rIns="0">
            <a:spAutoFit/>
          </a:bodyPr>
          <a:lstStyle/>
          <a:p>
            <a:pPr algn="ctr">
              <a:lnSpc>
                <a:spcPts val="2499"/>
              </a:lnSpc>
            </a:pPr>
            <a:r>
              <a:rPr lang="en-US" b="true" sz="1785" spc="119">
                <a:solidFill>
                  <a:srgbClr val="13191D"/>
                </a:solidFill>
                <a:latin typeface="DM Sans Bold"/>
                <a:ea typeface="DM Sans Bold"/>
                <a:cs typeface="DM Sans Bold"/>
                <a:sym typeface="DM Sans Bold"/>
              </a:rPr>
              <a:t>STABILITY</a:t>
            </a:r>
          </a:p>
        </p:txBody>
      </p:sp>
      <p:sp>
        <p:nvSpPr>
          <p:cNvPr name="TextBox 25" id="25"/>
          <p:cNvSpPr txBox="true"/>
          <p:nvPr/>
        </p:nvSpPr>
        <p:spPr>
          <a:xfrm rot="0">
            <a:off x="5728077" y="6650451"/>
            <a:ext cx="2629679" cy="457908"/>
          </a:xfrm>
          <a:prstGeom prst="rect">
            <a:avLst/>
          </a:prstGeom>
        </p:spPr>
        <p:txBody>
          <a:bodyPr anchor="t" rtlCol="false" tIns="0" lIns="0" bIns="0" rIns="0">
            <a:spAutoFit/>
          </a:bodyPr>
          <a:lstStyle/>
          <a:p>
            <a:pPr algn="ctr">
              <a:lnSpc>
                <a:spcPts val="1767"/>
              </a:lnSpc>
            </a:pPr>
            <a:r>
              <a:rPr lang="en-US" b="true" sz="1785" spc="119">
                <a:solidFill>
                  <a:srgbClr val="13191D"/>
                </a:solidFill>
                <a:latin typeface="DM Sans Bold"/>
                <a:ea typeface="DM Sans Bold"/>
                <a:cs typeface="DM Sans Bold"/>
                <a:sym typeface="DM Sans Bold"/>
              </a:rPr>
              <a:t>TREND CONSISTENCTY</a:t>
            </a:r>
          </a:p>
        </p:txBody>
      </p:sp>
      <p:sp>
        <p:nvSpPr>
          <p:cNvPr name="TextBox 26" id="26"/>
          <p:cNvSpPr txBox="true"/>
          <p:nvPr/>
        </p:nvSpPr>
        <p:spPr>
          <a:xfrm rot="0">
            <a:off x="9934172" y="6583776"/>
            <a:ext cx="2629679" cy="300184"/>
          </a:xfrm>
          <a:prstGeom prst="rect">
            <a:avLst/>
          </a:prstGeom>
        </p:spPr>
        <p:txBody>
          <a:bodyPr anchor="t" rtlCol="false" tIns="0" lIns="0" bIns="0" rIns="0">
            <a:spAutoFit/>
          </a:bodyPr>
          <a:lstStyle/>
          <a:p>
            <a:pPr algn="ctr">
              <a:lnSpc>
                <a:spcPts val="2499"/>
              </a:lnSpc>
            </a:pPr>
            <a:r>
              <a:rPr lang="en-US" b="true" sz="1785" spc="119">
                <a:solidFill>
                  <a:srgbClr val="13191D"/>
                </a:solidFill>
                <a:latin typeface="DM Sans Bold"/>
                <a:ea typeface="DM Sans Bold"/>
                <a:cs typeface="DM Sans Bold"/>
                <a:sym typeface="DM Sans Bold"/>
              </a:rPr>
              <a:t>VOLATILITY</a:t>
            </a:r>
          </a:p>
        </p:txBody>
      </p:sp>
      <p:sp>
        <p:nvSpPr>
          <p:cNvPr name="TextBox 27" id="27"/>
          <p:cNvSpPr txBox="true"/>
          <p:nvPr/>
        </p:nvSpPr>
        <p:spPr>
          <a:xfrm rot="0">
            <a:off x="14130493" y="6583776"/>
            <a:ext cx="2629679" cy="300184"/>
          </a:xfrm>
          <a:prstGeom prst="rect">
            <a:avLst/>
          </a:prstGeom>
        </p:spPr>
        <p:txBody>
          <a:bodyPr anchor="t" rtlCol="false" tIns="0" lIns="0" bIns="0" rIns="0">
            <a:spAutoFit/>
          </a:bodyPr>
          <a:lstStyle/>
          <a:p>
            <a:pPr algn="ctr">
              <a:lnSpc>
                <a:spcPts val="2499"/>
              </a:lnSpc>
            </a:pPr>
            <a:r>
              <a:rPr lang="en-US" b="true" sz="1785" spc="119">
                <a:solidFill>
                  <a:srgbClr val="13191D"/>
                </a:solidFill>
                <a:latin typeface="DM Sans Bold"/>
                <a:ea typeface="DM Sans Bold"/>
                <a:cs typeface="DM Sans Bold"/>
                <a:sym typeface="DM Sans Bold"/>
              </a:rPr>
              <a:t>LIQUIDITY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530142" y="1994685"/>
            <a:ext cx="4652507" cy="4040150"/>
          </a:xfrm>
          <a:custGeom>
            <a:avLst/>
            <a:gdLst/>
            <a:ahLst/>
            <a:cxnLst/>
            <a:rect r="r" b="b" t="t" l="l"/>
            <a:pathLst>
              <a:path h="4040150" w="4652507">
                <a:moveTo>
                  <a:pt x="0" y="0"/>
                </a:moveTo>
                <a:lnTo>
                  <a:pt x="4652506" y="0"/>
                </a:lnTo>
                <a:lnTo>
                  <a:pt x="4652506" y="4040150"/>
                </a:lnTo>
                <a:lnTo>
                  <a:pt x="0" y="4040150"/>
                </a:lnTo>
                <a:lnTo>
                  <a:pt x="0" y="0"/>
                </a:lnTo>
                <a:close/>
              </a:path>
            </a:pathLst>
          </a:custGeom>
          <a:blipFill>
            <a:blip r:embed="rId3"/>
            <a:stretch>
              <a:fillRect l="0" t="0" r="0" b="0"/>
            </a:stretch>
          </a:blipFill>
        </p:spPr>
      </p:sp>
      <p:sp>
        <p:nvSpPr>
          <p:cNvPr name="Freeform 5" id="5"/>
          <p:cNvSpPr/>
          <p:nvPr/>
        </p:nvSpPr>
        <p:spPr>
          <a:xfrm flipH="false" flipV="false" rot="0">
            <a:off x="1028700" y="6272960"/>
            <a:ext cx="5655390" cy="3598885"/>
          </a:xfrm>
          <a:custGeom>
            <a:avLst/>
            <a:gdLst/>
            <a:ahLst/>
            <a:cxnLst/>
            <a:rect r="r" b="b" t="t" l="l"/>
            <a:pathLst>
              <a:path h="3598885" w="5655390">
                <a:moveTo>
                  <a:pt x="0" y="0"/>
                </a:moveTo>
                <a:lnTo>
                  <a:pt x="5655390" y="0"/>
                </a:lnTo>
                <a:lnTo>
                  <a:pt x="5655390" y="3598885"/>
                </a:lnTo>
                <a:lnTo>
                  <a:pt x="0" y="3598885"/>
                </a:lnTo>
                <a:lnTo>
                  <a:pt x="0" y="0"/>
                </a:lnTo>
                <a:close/>
              </a:path>
            </a:pathLst>
          </a:custGeom>
          <a:blipFill>
            <a:blip r:embed="rId4"/>
            <a:stretch>
              <a:fillRect l="0" t="0" r="0" b="0"/>
            </a:stretch>
          </a:blipFill>
        </p:spPr>
      </p:sp>
      <p:sp>
        <p:nvSpPr>
          <p:cNvPr name="TextBox 6" id="6"/>
          <p:cNvSpPr txBox="true"/>
          <p:nvPr/>
        </p:nvSpPr>
        <p:spPr>
          <a:xfrm rot="0">
            <a:off x="508447" y="330815"/>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NVDA</a:t>
            </a:r>
          </a:p>
        </p:txBody>
      </p:sp>
      <p:sp>
        <p:nvSpPr>
          <p:cNvPr name="TextBox 7" id="7"/>
          <p:cNvSpPr txBox="true"/>
          <p:nvPr/>
        </p:nvSpPr>
        <p:spPr>
          <a:xfrm rot="0">
            <a:off x="7721477" y="2546540"/>
            <a:ext cx="10001993" cy="6424859"/>
          </a:xfrm>
          <a:prstGeom prst="rect">
            <a:avLst/>
          </a:prstGeom>
        </p:spPr>
        <p:txBody>
          <a:bodyPr anchor="t" rtlCol="false" tIns="0" lIns="0" bIns="0" rIns="0">
            <a:spAutoFit/>
          </a:bodyPr>
          <a:lstStyle/>
          <a:p>
            <a:pPr algn="l">
              <a:lnSpc>
                <a:spcPts val="3923"/>
              </a:lnSpc>
            </a:pPr>
            <a:r>
              <a:rPr lang="en-US" sz="2802" b="true">
                <a:solidFill>
                  <a:srgbClr val="FFBD59"/>
                </a:solidFill>
                <a:latin typeface="Canva Sans Bold"/>
                <a:ea typeface="Canva Sans Bold"/>
                <a:cs typeface="Canva Sans Bold"/>
                <a:sym typeface="Canva Sans Bold"/>
              </a:rPr>
              <a:t>✅ Stable Price Trend:</a:t>
            </a:r>
            <a:r>
              <a:rPr lang="en-US" sz="2802" b="true">
                <a:solidFill>
                  <a:srgbClr val="FFFFFF"/>
                </a:solidFill>
                <a:latin typeface="Canva Sans Bold"/>
                <a:ea typeface="Canva Sans Bold"/>
                <a:cs typeface="Canva Sans Bold"/>
                <a:sym typeface="Canva Sans Bold"/>
              </a:rPr>
              <a:t> Maintained steady movement before a significant price drop in late January.</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Controlled</a:t>
            </a:r>
            <a:r>
              <a:rPr lang="en-US" sz="2802" b="true">
                <a:solidFill>
                  <a:srgbClr val="FFFFFF"/>
                </a:solidFill>
                <a:latin typeface="Canva Sans Bold"/>
                <a:ea typeface="Canva Sans Bold"/>
                <a:cs typeface="Canva Sans Bold"/>
                <a:sym typeface="Canva Sans Bold"/>
              </a:rPr>
              <a:t> </a:t>
            </a:r>
            <a:r>
              <a:rPr lang="en-US" sz="2802" b="true">
                <a:solidFill>
                  <a:srgbClr val="FFBD59"/>
                </a:solidFill>
                <a:latin typeface="Canva Sans Bold"/>
                <a:ea typeface="Canva Sans Bold"/>
                <a:cs typeface="Canva Sans Bold"/>
                <a:sym typeface="Canva Sans Bold"/>
              </a:rPr>
              <a:t>Volatility:</a:t>
            </a:r>
            <a:r>
              <a:rPr lang="en-US" sz="2802" b="true">
                <a:solidFill>
                  <a:srgbClr val="FFFFFF"/>
                </a:solidFill>
                <a:latin typeface="Canva Sans Bold"/>
                <a:ea typeface="Canva Sans Bold"/>
                <a:cs typeface="Canva Sans Bold"/>
                <a:sym typeface="Canva Sans Bold"/>
              </a:rPr>
              <a:t> Predictable price fluctuations, less erratic than speculative stocks; lower standard deviation.</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Consistent Liquidity:</a:t>
            </a:r>
            <a:r>
              <a:rPr lang="en-US" sz="2802" b="true">
                <a:solidFill>
                  <a:srgbClr val="FFFFFF"/>
                </a:solidFill>
                <a:latin typeface="Canva Sans Bold"/>
                <a:ea typeface="Canva Sans Bold"/>
                <a:cs typeface="Canva Sans Bold"/>
                <a:sym typeface="Canva Sans Bold"/>
              </a:rPr>
              <a:t> Steady trading volume enabled smooth execution with minimal slippage.</a:t>
            </a:r>
          </a:p>
          <a:p>
            <a:pPr algn="l">
              <a:lnSpc>
                <a:spcPts val="3923"/>
              </a:lnSpc>
            </a:pPr>
          </a:p>
          <a:p>
            <a:pPr algn="l">
              <a:lnSpc>
                <a:spcPts val="3923"/>
              </a:lnSpc>
            </a:pPr>
            <a:r>
              <a:rPr lang="en-US" sz="2802" b="true">
                <a:solidFill>
                  <a:srgbClr val="FFFFFF"/>
                </a:solidFill>
                <a:latin typeface="Canva Sans Bold"/>
                <a:ea typeface="Canva Sans Bold"/>
                <a:cs typeface="Canva Sans Bold"/>
                <a:sym typeface="Canva Sans Bold"/>
              </a:rPr>
              <a:t>✅</a:t>
            </a:r>
            <a:r>
              <a:rPr lang="en-US" sz="2802" b="true">
                <a:solidFill>
                  <a:srgbClr val="FFBD59"/>
                </a:solidFill>
                <a:latin typeface="Canva Sans Bold"/>
                <a:ea typeface="Canva Sans Bold"/>
                <a:cs typeface="Canva Sans Bold"/>
                <a:sym typeface="Canva Sans Bold"/>
              </a:rPr>
              <a:t> Negative Beta (-0.178):</a:t>
            </a:r>
            <a:r>
              <a:rPr lang="en-US" sz="2802" b="true">
                <a:solidFill>
                  <a:srgbClr val="FFFFFF"/>
                </a:solidFill>
                <a:latin typeface="Canva Sans Bold"/>
                <a:ea typeface="Canva Sans Bold"/>
                <a:cs typeface="Canva Sans Bold"/>
                <a:sym typeface="Canva Sans Bold"/>
              </a:rPr>
              <a:t> Less market sensitivity, operating independently of broader trends.</a:t>
            </a:r>
          </a:p>
          <a:p>
            <a:pPr algn="l">
              <a:lnSpc>
                <a:spcPts val="3923"/>
              </a:lnSpc>
            </a:pPr>
          </a:p>
        </p:txBody>
      </p:sp>
      <p:sp>
        <p:nvSpPr>
          <p:cNvPr name="TextBox 8" id="8"/>
          <p:cNvSpPr txBox="true"/>
          <p:nvPr/>
        </p:nvSpPr>
        <p:spPr>
          <a:xfrm rot="0">
            <a:off x="3740689" y="537527"/>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470431" y="2202552"/>
            <a:ext cx="4678816" cy="4087733"/>
          </a:xfrm>
          <a:custGeom>
            <a:avLst/>
            <a:gdLst/>
            <a:ahLst/>
            <a:cxnLst/>
            <a:rect r="r" b="b" t="t" l="l"/>
            <a:pathLst>
              <a:path h="4087733" w="4678816">
                <a:moveTo>
                  <a:pt x="0" y="0"/>
                </a:moveTo>
                <a:lnTo>
                  <a:pt x="4678816" y="0"/>
                </a:lnTo>
                <a:lnTo>
                  <a:pt x="4678816" y="4087733"/>
                </a:lnTo>
                <a:lnTo>
                  <a:pt x="0" y="4087733"/>
                </a:lnTo>
                <a:lnTo>
                  <a:pt x="0" y="0"/>
                </a:lnTo>
                <a:close/>
              </a:path>
            </a:pathLst>
          </a:custGeom>
          <a:blipFill>
            <a:blip r:embed="rId3"/>
            <a:stretch>
              <a:fillRect l="0" t="0" r="0" b="0"/>
            </a:stretch>
          </a:blipFill>
        </p:spPr>
      </p:sp>
      <p:sp>
        <p:nvSpPr>
          <p:cNvPr name="Freeform 5" id="5"/>
          <p:cNvSpPr/>
          <p:nvPr/>
        </p:nvSpPr>
        <p:spPr>
          <a:xfrm flipH="false" flipV="false" rot="0">
            <a:off x="1105854" y="6527511"/>
            <a:ext cx="5407971" cy="3480377"/>
          </a:xfrm>
          <a:custGeom>
            <a:avLst/>
            <a:gdLst/>
            <a:ahLst/>
            <a:cxnLst/>
            <a:rect r="r" b="b" t="t" l="l"/>
            <a:pathLst>
              <a:path h="3480377" w="5407971">
                <a:moveTo>
                  <a:pt x="0" y="0"/>
                </a:moveTo>
                <a:lnTo>
                  <a:pt x="5407970" y="0"/>
                </a:lnTo>
                <a:lnTo>
                  <a:pt x="5407970" y="3480378"/>
                </a:lnTo>
                <a:lnTo>
                  <a:pt x="0" y="3480378"/>
                </a:lnTo>
                <a:lnTo>
                  <a:pt x="0" y="0"/>
                </a:lnTo>
                <a:close/>
              </a:path>
            </a:pathLst>
          </a:custGeom>
          <a:blipFill>
            <a:blip r:embed="rId4"/>
            <a:stretch>
              <a:fillRect l="0" t="0" r="0" b="0"/>
            </a:stretch>
          </a:blipFill>
        </p:spPr>
      </p:sp>
      <p:sp>
        <p:nvSpPr>
          <p:cNvPr name="TextBox 6" id="6"/>
          <p:cNvSpPr txBox="true"/>
          <p:nvPr/>
        </p:nvSpPr>
        <p:spPr>
          <a:xfrm rot="0">
            <a:off x="627139" y="326358"/>
            <a:ext cx="4335871"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WOK</a:t>
            </a:r>
          </a:p>
        </p:txBody>
      </p:sp>
      <p:sp>
        <p:nvSpPr>
          <p:cNvPr name="TextBox 7" id="7"/>
          <p:cNvSpPr txBox="true"/>
          <p:nvPr/>
        </p:nvSpPr>
        <p:spPr>
          <a:xfrm rot="0">
            <a:off x="7736974" y="2690011"/>
            <a:ext cx="10001993" cy="5929559"/>
          </a:xfrm>
          <a:prstGeom prst="rect">
            <a:avLst/>
          </a:prstGeom>
        </p:spPr>
        <p:txBody>
          <a:bodyPr anchor="t" rtlCol="false" tIns="0" lIns="0" bIns="0" rIns="0">
            <a:spAutoFit/>
          </a:bodyPr>
          <a:lstStyle/>
          <a:p>
            <a:pPr algn="l">
              <a:lnSpc>
                <a:spcPts val="3923"/>
              </a:lnSpc>
            </a:pPr>
            <a:r>
              <a:rPr lang="en-US" sz="2802" b="true">
                <a:solidFill>
                  <a:srgbClr val="FFFFFF"/>
                </a:solidFill>
                <a:latin typeface="Canva Sans Bold"/>
                <a:ea typeface="Canva Sans Bold"/>
                <a:cs typeface="Canva Sans Bold"/>
                <a:sym typeface="Canva Sans Bold"/>
              </a:rPr>
              <a:t>✅ </a:t>
            </a:r>
            <a:r>
              <a:rPr lang="en-US" sz="2802" b="true">
                <a:solidFill>
                  <a:srgbClr val="FFBD59"/>
                </a:solidFill>
                <a:latin typeface="Canva Sans Bold"/>
                <a:ea typeface="Canva Sans Bold"/>
                <a:cs typeface="Canva Sans Bold"/>
                <a:sym typeface="Canva Sans Bold"/>
              </a:rPr>
              <a:t>Stable Price-Trend:</a:t>
            </a:r>
            <a:r>
              <a:rPr lang="en-US" sz="2802" b="true">
                <a:solidFill>
                  <a:srgbClr val="FFFFFF"/>
                </a:solidFill>
                <a:latin typeface="Canva Sans Bold"/>
                <a:ea typeface="Canva Sans Bold"/>
                <a:cs typeface="Canva Sans Bold"/>
                <a:sym typeface="Canva Sans Bold"/>
              </a:rPr>
              <a:t>  Maintained steady movement before a significant price drop in late January.</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High Volatility: </a:t>
            </a:r>
            <a:r>
              <a:rPr lang="en-US" sz="2802" b="true">
                <a:solidFill>
                  <a:srgbClr val="FFFFFF"/>
                </a:solidFill>
                <a:latin typeface="Canva Sans Bold"/>
                <a:ea typeface="Canva Sans Bold"/>
                <a:cs typeface="Canva Sans Bold"/>
                <a:sym typeface="Canva Sans Bold"/>
              </a:rPr>
              <a:t>Experienced frequent price swings, indicating higher risk but also greater profit potential.</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Unstable Liquidity: </a:t>
            </a:r>
            <a:r>
              <a:rPr lang="en-US" sz="2802" b="true">
                <a:solidFill>
                  <a:srgbClr val="FFFFFF"/>
                </a:solidFill>
                <a:latin typeface="Canva Sans Bold"/>
                <a:ea typeface="Canva Sans Bold"/>
                <a:cs typeface="Canva Sans Bold"/>
                <a:sym typeface="Canva Sans Bold"/>
              </a:rPr>
              <a:t>Trading volume spiked during key price movements but remained inconsistent.</a:t>
            </a:r>
          </a:p>
          <a:p>
            <a:pPr algn="l">
              <a:lnSpc>
                <a:spcPts val="3923"/>
              </a:lnSpc>
            </a:pPr>
          </a:p>
          <a:p>
            <a:pPr algn="l">
              <a:lnSpc>
                <a:spcPts val="3923"/>
              </a:lnSpc>
            </a:pPr>
            <a:r>
              <a:rPr lang="en-US" sz="2802" b="true">
                <a:solidFill>
                  <a:srgbClr val="FFBD59"/>
                </a:solidFill>
                <a:latin typeface="Canva Sans Bold"/>
                <a:ea typeface="Canva Sans Bold"/>
                <a:cs typeface="Canva Sans Bold"/>
                <a:sym typeface="Canva Sans Bold"/>
              </a:rPr>
              <a:t>✅ Negative Beta (-0.024): </a:t>
            </a:r>
            <a:r>
              <a:rPr lang="en-US" sz="2802" b="true">
                <a:solidFill>
                  <a:srgbClr val="FFFFFF"/>
                </a:solidFill>
                <a:latin typeface="Canva Sans Bold"/>
                <a:ea typeface="Canva Sans Bold"/>
                <a:cs typeface="Canva Sans Bold"/>
                <a:sym typeface="Canva Sans Bold"/>
              </a:rPr>
              <a:t>Less market sensitivity, operating independently of broader trends.</a:t>
            </a:r>
          </a:p>
          <a:p>
            <a:pPr algn="l">
              <a:lnSpc>
                <a:spcPts val="3923"/>
              </a:lnSpc>
            </a:pPr>
          </a:p>
        </p:txBody>
      </p:sp>
      <p:sp>
        <p:nvSpPr>
          <p:cNvPr name="TextBox 8" id="8"/>
          <p:cNvSpPr txBox="true"/>
          <p:nvPr/>
        </p:nvSpPr>
        <p:spPr>
          <a:xfrm rot="0">
            <a:off x="3542818" y="609971"/>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0" y="361611"/>
            <a:ext cx="4451053" cy="16128"/>
          </a:xfrm>
          <a:prstGeom prst="line">
            <a:avLst/>
          </a:prstGeom>
          <a:ln cap="flat" w="28575">
            <a:solidFill>
              <a:srgbClr val="FFBD59"/>
            </a:solidFill>
            <a:prstDash val="solid"/>
            <a:headEnd type="none" len="sm" w="sm"/>
            <a:tailEnd type="none" len="sm" w="sm"/>
          </a:ln>
        </p:spPr>
      </p:sp>
      <p:sp>
        <p:nvSpPr>
          <p:cNvPr name="Freeform 4" id="4"/>
          <p:cNvSpPr/>
          <p:nvPr/>
        </p:nvSpPr>
        <p:spPr>
          <a:xfrm flipH="false" flipV="false" rot="0">
            <a:off x="1028700" y="5818722"/>
            <a:ext cx="5781758" cy="3886273"/>
          </a:xfrm>
          <a:custGeom>
            <a:avLst/>
            <a:gdLst/>
            <a:ahLst/>
            <a:cxnLst/>
            <a:rect r="r" b="b" t="t" l="l"/>
            <a:pathLst>
              <a:path h="3886273" w="5781758">
                <a:moveTo>
                  <a:pt x="0" y="0"/>
                </a:moveTo>
                <a:lnTo>
                  <a:pt x="5781758" y="0"/>
                </a:lnTo>
                <a:lnTo>
                  <a:pt x="5781758" y="3886273"/>
                </a:lnTo>
                <a:lnTo>
                  <a:pt x="0" y="3886273"/>
                </a:lnTo>
                <a:lnTo>
                  <a:pt x="0" y="0"/>
                </a:lnTo>
                <a:close/>
              </a:path>
            </a:pathLst>
          </a:custGeom>
          <a:blipFill>
            <a:blip r:embed="rId3"/>
            <a:stretch>
              <a:fillRect l="-1203" t="0" r="-1203" b="0"/>
            </a:stretch>
          </a:blipFill>
        </p:spPr>
      </p:sp>
      <p:sp>
        <p:nvSpPr>
          <p:cNvPr name="Freeform 5" id="5"/>
          <p:cNvSpPr/>
          <p:nvPr/>
        </p:nvSpPr>
        <p:spPr>
          <a:xfrm flipH="false" flipV="false" rot="0">
            <a:off x="890023" y="1923718"/>
            <a:ext cx="5781758" cy="3219782"/>
          </a:xfrm>
          <a:custGeom>
            <a:avLst/>
            <a:gdLst/>
            <a:ahLst/>
            <a:cxnLst/>
            <a:rect r="r" b="b" t="t" l="l"/>
            <a:pathLst>
              <a:path h="3219782" w="5781758">
                <a:moveTo>
                  <a:pt x="0" y="0"/>
                </a:moveTo>
                <a:lnTo>
                  <a:pt x="5781758" y="0"/>
                </a:lnTo>
                <a:lnTo>
                  <a:pt x="5781758" y="3219782"/>
                </a:lnTo>
                <a:lnTo>
                  <a:pt x="0" y="3219782"/>
                </a:lnTo>
                <a:lnTo>
                  <a:pt x="0" y="0"/>
                </a:lnTo>
                <a:close/>
              </a:path>
            </a:pathLst>
          </a:custGeom>
          <a:blipFill>
            <a:blip r:embed="rId4"/>
            <a:stretch>
              <a:fillRect l="0" t="-116" r="0" b="-116"/>
            </a:stretch>
          </a:blipFill>
        </p:spPr>
      </p:sp>
      <p:sp>
        <p:nvSpPr>
          <p:cNvPr name="TextBox 6" id="6"/>
          <p:cNvSpPr txBox="true"/>
          <p:nvPr/>
        </p:nvSpPr>
        <p:spPr>
          <a:xfrm rot="0">
            <a:off x="353211" y="237786"/>
            <a:ext cx="7704133" cy="1425746"/>
          </a:xfrm>
          <a:prstGeom prst="rect">
            <a:avLst/>
          </a:prstGeom>
        </p:spPr>
        <p:txBody>
          <a:bodyPr anchor="t" rtlCol="false" tIns="0" lIns="0" bIns="0" rIns="0">
            <a:spAutoFit/>
          </a:bodyPr>
          <a:lstStyle/>
          <a:p>
            <a:pPr algn="l">
              <a:lnSpc>
                <a:spcPts val="11532"/>
              </a:lnSpc>
            </a:pPr>
            <a:r>
              <a:rPr lang="en-US" sz="8542" b="true">
                <a:solidFill>
                  <a:srgbClr val="FFFFFF"/>
                </a:solidFill>
                <a:latin typeface="TT Hoves Bold"/>
                <a:ea typeface="TT Hoves Bold"/>
                <a:cs typeface="TT Hoves Bold"/>
                <a:sym typeface="TT Hoves Bold"/>
              </a:rPr>
              <a:t>NVDA - WOK</a:t>
            </a:r>
          </a:p>
        </p:txBody>
      </p:sp>
      <p:sp>
        <p:nvSpPr>
          <p:cNvPr name="TextBox 7" id="7"/>
          <p:cNvSpPr txBox="true"/>
          <p:nvPr/>
        </p:nvSpPr>
        <p:spPr>
          <a:xfrm rot="0">
            <a:off x="7648075" y="2061493"/>
            <a:ext cx="10151021" cy="8040594"/>
          </a:xfrm>
          <a:prstGeom prst="rect">
            <a:avLst/>
          </a:prstGeom>
        </p:spPr>
        <p:txBody>
          <a:bodyPr anchor="t" rtlCol="false" tIns="0" lIns="0" bIns="0" rIns="0">
            <a:spAutoFit/>
          </a:bodyPr>
          <a:lstStyle/>
          <a:p>
            <a:pPr algn="l">
              <a:lnSpc>
                <a:spcPts val="3592"/>
              </a:lnSpc>
            </a:pPr>
            <a:r>
              <a:rPr lang="en-US" sz="2566" b="true">
                <a:solidFill>
                  <a:srgbClr val="FFBD59"/>
                </a:solidFill>
                <a:latin typeface="Canva Sans Bold"/>
                <a:ea typeface="Canva Sans Bold"/>
                <a:cs typeface="Canva Sans Bold"/>
                <a:sym typeface="Canva Sans Bold"/>
              </a:rPr>
              <a:t>✅ Greater Stability &amp; Trend Consistency:</a:t>
            </a:r>
            <a:r>
              <a:rPr lang="en-US" sz="2566" b="true">
                <a:solidFill>
                  <a:srgbClr val="FFFFFF"/>
                </a:solidFill>
                <a:latin typeface="Canva Sans Bold"/>
                <a:ea typeface="Canva Sans Bold"/>
                <a:cs typeface="Canva Sans Bold"/>
                <a:sym typeface="Canva Sans Bold"/>
              </a:rPr>
              <a:t> NVDA maintained steadier price movements with fewer extreme swings, while WOK experienced sharp fluctuations.</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Superior Liquidity Control:</a:t>
            </a:r>
            <a:r>
              <a:rPr lang="en-US" sz="2566" b="true">
                <a:solidFill>
                  <a:srgbClr val="FFFFFF"/>
                </a:solidFill>
                <a:latin typeface="Canva Sans Bold"/>
                <a:ea typeface="Canva Sans Bold"/>
                <a:cs typeface="Canva Sans Bold"/>
                <a:sym typeface="Canva Sans Bold"/>
              </a:rPr>
              <a:t> NVDA showed consistent trading volume, ensuring smoother execution, whereas WOK had irregular liquidity spikes.</a:t>
            </a:r>
          </a:p>
          <a:p>
            <a:pPr algn="l">
              <a:lnSpc>
                <a:spcPts val="3592"/>
              </a:lnSpc>
            </a:pPr>
          </a:p>
          <a:p>
            <a:pPr algn="l">
              <a:lnSpc>
                <a:spcPts val="3592"/>
              </a:lnSpc>
            </a:pPr>
            <a:r>
              <a:rPr lang="en-US" sz="2566" i="true" b="true">
                <a:solidFill>
                  <a:srgbClr val="FFFFFF"/>
                </a:solidFill>
                <a:latin typeface="Canva Sans Bold Italics"/>
                <a:ea typeface="Canva Sans Bold Italics"/>
                <a:cs typeface="Canva Sans Bold Italics"/>
                <a:sym typeface="Canva Sans Bold Italics"/>
              </a:rPr>
              <a:t>🏆 Overall Winner: NVDA</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Lower Volatility:</a:t>
            </a:r>
            <a:r>
              <a:rPr lang="en-US" sz="2566" b="true">
                <a:solidFill>
                  <a:srgbClr val="FFFFFF"/>
                </a:solidFill>
                <a:latin typeface="Canva Sans Bold"/>
                <a:ea typeface="Canva Sans Bold"/>
                <a:cs typeface="Canva Sans Bold"/>
                <a:sym typeface="Canva Sans Bold"/>
              </a:rPr>
              <a:t> NVDA exhibited more controlled price deviations, reducing risk compared to WOK’s erratic movements.</a:t>
            </a:r>
          </a:p>
          <a:p>
            <a:pPr algn="l">
              <a:lnSpc>
                <a:spcPts val="3592"/>
              </a:lnSpc>
            </a:pPr>
          </a:p>
          <a:p>
            <a:pPr algn="l">
              <a:lnSpc>
                <a:spcPts val="3592"/>
              </a:lnSpc>
            </a:pPr>
            <a:r>
              <a:rPr lang="en-US" sz="2566" b="true">
                <a:solidFill>
                  <a:srgbClr val="FFBD59"/>
                </a:solidFill>
                <a:latin typeface="Canva Sans Bold"/>
                <a:ea typeface="Canva Sans Bold"/>
                <a:cs typeface="Canva Sans Bold"/>
                <a:sym typeface="Canva Sans Bold"/>
              </a:rPr>
              <a:t>✅ More Reliable Market Behavior:</a:t>
            </a:r>
            <a:r>
              <a:rPr lang="en-US" sz="2566" b="true">
                <a:solidFill>
                  <a:srgbClr val="FFFFFF"/>
                </a:solidFill>
                <a:latin typeface="Canva Sans Bold"/>
                <a:ea typeface="Canva Sans Bold"/>
                <a:cs typeface="Canva Sans Bold"/>
                <a:sym typeface="Canva Sans Bold"/>
              </a:rPr>
              <a:t> NVDA’s stable trend and liquidity make it a safer and more predictable choice.</a:t>
            </a:r>
          </a:p>
          <a:p>
            <a:pPr algn="l">
              <a:lnSpc>
                <a:spcPts val="3592"/>
              </a:lnSpc>
            </a:pPr>
          </a:p>
          <a:p>
            <a:pPr algn="l">
              <a:lnSpc>
                <a:spcPts val="3592"/>
              </a:lnSpc>
            </a:pPr>
          </a:p>
        </p:txBody>
      </p:sp>
      <p:sp>
        <p:nvSpPr>
          <p:cNvPr name="TextBox 8" id="8"/>
          <p:cNvSpPr txBox="true"/>
          <p:nvPr/>
        </p:nvSpPr>
        <p:spPr>
          <a:xfrm rot="0">
            <a:off x="7786752" y="537527"/>
            <a:ext cx="3902571" cy="887095"/>
          </a:xfrm>
          <a:prstGeom prst="rect">
            <a:avLst/>
          </a:prstGeom>
        </p:spPr>
        <p:txBody>
          <a:bodyPr anchor="t" rtlCol="false" tIns="0" lIns="0" bIns="0" rIns="0">
            <a:spAutoFit/>
          </a:bodyPr>
          <a:lstStyle/>
          <a:p>
            <a:pPr algn="ctr">
              <a:lnSpc>
                <a:spcPts val="7279"/>
              </a:lnSpc>
            </a:pPr>
            <a:r>
              <a:rPr lang="en-US" b="true" sz="5199" i="true">
                <a:solidFill>
                  <a:srgbClr val="FFBD59"/>
                </a:solidFill>
                <a:latin typeface="Canva Sans Bold Italics"/>
                <a:ea typeface="Canva Sans Bold Italics"/>
                <a:cs typeface="Canva Sans Bold Italics"/>
                <a:sym typeface="Canva Sans Bold Italics"/>
              </a:rPr>
              <a:t>Key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AutoShape 3" id="3"/>
          <p:cNvSpPr/>
          <p:nvPr/>
        </p:nvSpPr>
        <p:spPr>
          <a:xfrm>
            <a:off x="9626184" y="1494060"/>
            <a:ext cx="1648872" cy="0"/>
          </a:xfrm>
          <a:prstGeom prst="line">
            <a:avLst/>
          </a:prstGeom>
          <a:ln cap="flat" w="28575">
            <a:solidFill>
              <a:srgbClr val="FFBD59"/>
            </a:solidFill>
            <a:prstDash val="solid"/>
            <a:headEnd type="none" len="sm" w="sm"/>
            <a:tailEnd type="none" len="sm" w="sm"/>
          </a:ln>
        </p:spPr>
      </p:sp>
      <p:sp>
        <p:nvSpPr>
          <p:cNvPr name="AutoShape 4" id="4"/>
          <p:cNvSpPr/>
          <p:nvPr/>
        </p:nvSpPr>
        <p:spPr>
          <a:xfrm flipV="true">
            <a:off x="12550043" y="9018492"/>
            <a:ext cx="13850560" cy="0"/>
          </a:xfrm>
          <a:prstGeom prst="line">
            <a:avLst/>
          </a:prstGeom>
          <a:ln cap="flat" w="28575">
            <a:solidFill>
              <a:srgbClr val="FFBD59"/>
            </a:solidFill>
            <a:prstDash val="solid"/>
            <a:headEnd type="none" len="sm" w="sm"/>
            <a:tailEnd type="none" len="sm" w="sm"/>
          </a:ln>
        </p:spPr>
      </p:sp>
      <p:sp>
        <p:nvSpPr>
          <p:cNvPr name="Freeform 5" id="5"/>
          <p:cNvSpPr/>
          <p:nvPr/>
        </p:nvSpPr>
        <p:spPr>
          <a:xfrm flipH="false" flipV="false" rot="0">
            <a:off x="2702789" y="1710951"/>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0" y="0"/>
            <a:ext cx="8608910" cy="10287000"/>
            <a:chOff x="0" y="0"/>
            <a:chExt cx="2267367" cy="2709333"/>
          </a:xfrm>
        </p:grpSpPr>
        <p:sp>
          <p:nvSpPr>
            <p:cNvPr name="Freeform 7" id="7"/>
            <p:cNvSpPr/>
            <p:nvPr/>
          </p:nvSpPr>
          <p:spPr>
            <a:xfrm flipH="false" flipV="false" rot="0">
              <a:off x="0" y="0"/>
              <a:ext cx="2267367" cy="2709333"/>
            </a:xfrm>
            <a:custGeom>
              <a:avLst/>
              <a:gdLst/>
              <a:ahLst/>
              <a:cxnLst/>
              <a:rect r="r" b="b" t="t" l="l"/>
              <a:pathLst>
                <a:path h="2709333" w="2267367">
                  <a:moveTo>
                    <a:pt x="0" y="0"/>
                  </a:moveTo>
                  <a:lnTo>
                    <a:pt x="2267367" y="0"/>
                  </a:lnTo>
                  <a:lnTo>
                    <a:pt x="2267367" y="2709333"/>
                  </a:lnTo>
                  <a:lnTo>
                    <a:pt x="0" y="2709333"/>
                  </a:lnTo>
                  <a:close/>
                </a:path>
              </a:pathLst>
            </a:custGeom>
            <a:solidFill>
              <a:srgbClr val="FFFFFF"/>
            </a:solidFill>
          </p:spPr>
        </p:sp>
        <p:sp>
          <p:nvSpPr>
            <p:cNvPr name="TextBox 8" id="8"/>
            <p:cNvSpPr txBox="true"/>
            <p:nvPr/>
          </p:nvSpPr>
          <p:spPr>
            <a:xfrm>
              <a:off x="0" y="-28575"/>
              <a:ext cx="2267367" cy="2737908"/>
            </a:xfrm>
            <a:prstGeom prst="rect">
              <a:avLst/>
            </a:prstGeom>
          </p:spPr>
          <p:txBody>
            <a:bodyPr anchor="ctr" rtlCol="false" tIns="50800" lIns="50800" bIns="50800" rIns="50800"/>
            <a:lstStyle/>
            <a:p>
              <a:pPr algn="ctr">
                <a:lnSpc>
                  <a:spcPts val="2380"/>
                </a:lnSpc>
              </a:pPr>
            </a:p>
          </p:txBody>
        </p:sp>
      </p:grpSp>
      <p:grpSp>
        <p:nvGrpSpPr>
          <p:cNvPr name="Group 9" id="9"/>
          <p:cNvGrpSpPr/>
          <p:nvPr/>
        </p:nvGrpSpPr>
        <p:grpSpPr>
          <a:xfrm rot="0">
            <a:off x="1226387" y="674815"/>
            <a:ext cx="959714" cy="9597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alphaModFix amt="19999"/>
              </a:blip>
              <a:stretch>
                <a:fillRect l="-27821" t="-6322" r="-31930" b="-53428"/>
              </a:stretch>
            </a:blipFill>
          </p:spPr>
        </p:sp>
      </p:grpSp>
      <p:grpSp>
        <p:nvGrpSpPr>
          <p:cNvPr name="Group 11" id="11"/>
          <p:cNvGrpSpPr/>
          <p:nvPr/>
        </p:nvGrpSpPr>
        <p:grpSpPr>
          <a:xfrm rot="0">
            <a:off x="1273487" y="1869886"/>
            <a:ext cx="895902" cy="89590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alphaModFix amt="19999"/>
              </a:blip>
              <a:stretch>
                <a:fillRect l="0" t="0" r="0" b="0"/>
              </a:stretch>
            </a:blipFill>
          </p:spPr>
        </p:sp>
      </p:grpSp>
      <p:grpSp>
        <p:nvGrpSpPr>
          <p:cNvPr name="Group 13" id="13"/>
          <p:cNvGrpSpPr/>
          <p:nvPr/>
        </p:nvGrpSpPr>
        <p:grpSpPr>
          <a:xfrm rot="0">
            <a:off x="1255146" y="5302608"/>
            <a:ext cx="920719" cy="920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1701" t="0" r="-29304" b="-21353"/>
              </a:stretch>
            </a:blipFill>
          </p:spPr>
        </p:sp>
      </p:grpSp>
      <p:grpSp>
        <p:nvGrpSpPr>
          <p:cNvPr name="Group 15" id="15"/>
          <p:cNvGrpSpPr/>
          <p:nvPr/>
        </p:nvGrpSpPr>
        <p:grpSpPr>
          <a:xfrm rot="0">
            <a:off x="1274101" y="6297705"/>
            <a:ext cx="959714" cy="9597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grpSp>
        <p:nvGrpSpPr>
          <p:cNvPr name="Group 17" id="17"/>
          <p:cNvGrpSpPr/>
          <p:nvPr/>
        </p:nvGrpSpPr>
        <p:grpSpPr>
          <a:xfrm rot="0">
            <a:off x="1267012" y="3074368"/>
            <a:ext cx="908853" cy="9088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46789" t="-29085" r="-47738" b="-65442"/>
              </a:stretch>
            </a:blipFill>
          </p:spPr>
        </p:sp>
      </p:grpSp>
      <p:grpSp>
        <p:nvGrpSpPr>
          <p:cNvPr name="Group 19" id="19"/>
          <p:cNvGrpSpPr/>
          <p:nvPr/>
        </p:nvGrpSpPr>
        <p:grpSpPr>
          <a:xfrm rot="0">
            <a:off x="1267012" y="4061431"/>
            <a:ext cx="966803" cy="966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9484" t="-7587" r="-6955" b="-8852"/>
              </a:stretch>
            </a:blipFill>
          </p:spPr>
        </p:sp>
      </p:grpSp>
      <p:grpSp>
        <p:nvGrpSpPr>
          <p:cNvPr name="Group 21" id="21"/>
          <p:cNvGrpSpPr/>
          <p:nvPr/>
        </p:nvGrpSpPr>
        <p:grpSpPr>
          <a:xfrm rot="0">
            <a:off x="1274101" y="7533644"/>
            <a:ext cx="939407" cy="9394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p:spPr>
        </p:sp>
      </p:grpSp>
      <p:grpSp>
        <p:nvGrpSpPr>
          <p:cNvPr name="Group 23" id="23"/>
          <p:cNvGrpSpPr/>
          <p:nvPr/>
        </p:nvGrpSpPr>
        <p:grpSpPr>
          <a:xfrm rot="0">
            <a:off x="1249863" y="8711176"/>
            <a:ext cx="931285" cy="93128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0" r="0" b="0"/>
              </a:stretch>
            </a:blipFill>
          </p:spPr>
        </p:sp>
      </p:grpSp>
      <p:sp>
        <p:nvSpPr>
          <p:cNvPr name="Freeform 25" id="25"/>
          <p:cNvSpPr/>
          <p:nvPr/>
        </p:nvSpPr>
        <p:spPr>
          <a:xfrm flipH="false" flipV="false" rot="0">
            <a:off x="2546524" y="3338707"/>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2546524" y="5538218"/>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2546524" y="8083766"/>
            <a:ext cx="363898" cy="1254820"/>
          </a:xfrm>
          <a:custGeom>
            <a:avLst/>
            <a:gdLst/>
            <a:ahLst/>
            <a:cxnLst/>
            <a:rect r="r" b="b" t="t" l="l"/>
            <a:pathLst>
              <a:path h="1254820" w="363898">
                <a:moveTo>
                  <a:pt x="0" y="0"/>
                </a:moveTo>
                <a:lnTo>
                  <a:pt x="363897" y="0"/>
                </a:lnTo>
                <a:lnTo>
                  <a:pt x="363897"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4681630" y="2604269"/>
            <a:ext cx="363898" cy="1254820"/>
          </a:xfrm>
          <a:custGeom>
            <a:avLst/>
            <a:gdLst/>
            <a:ahLst/>
            <a:cxnLst/>
            <a:rect r="r" b="b" t="t" l="l"/>
            <a:pathLst>
              <a:path h="1254820" w="363898">
                <a:moveTo>
                  <a:pt x="0" y="0"/>
                </a:moveTo>
                <a:lnTo>
                  <a:pt x="363898" y="0"/>
                </a:lnTo>
                <a:lnTo>
                  <a:pt x="363898" y="1254821"/>
                </a:lnTo>
                <a:lnTo>
                  <a:pt x="0" y="1254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4499681" y="6906234"/>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6674009" y="4516090"/>
            <a:ext cx="363898" cy="1254820"/>
          </a:xfrm>
          <a:custGeom>
            <a:avLst/>
            <a:gdLst/>
            <a:ahLst/>
            <a:cxnLst/>
            <a:rect r="r" b="b" t="t" l="l"/>
            <a:pathLst>
              <a:path h="1254820" w="363898">
                <a:moveTo>
                  <a:pt x="0" y="0"/>
                </a:moveTo>
                <a:lnTo>
                  <a:pt x="363898" y="0"/>
                </a:lnTo>
                <a:lnTo>
                  <a:pt x="363898"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3602656" y="3779048"/>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false" rot="0">
            <a:off x="3602656" y="5699737"/>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3602656" y="8406804"/>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4" id="34"/>
          <p:cNvSpPr/>
          <p:nvPr/>
        </p:nvSpPr>
        <p:spPr>
          <a:xfrm flipH="false" flipV="false" rot="0">
            <a:off x="5740853" y="2927307"/>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5740853" y="6777562"/>
            <a:ext cx="620800" cy="931783"/>
          </a:xfrm>
          <a:custGeom>
            <a:avLst/>
            <a:gdLst/>
            <a:ahLst/>
            <a:cxnLst/>
            <a:rect r="r" b="b" t="t" l="l"/>
            <a:pathLst>
              <a:path h="931783" w="620800">
                <a:moveTo>
                  <a:pt x="0" y="0"/>
                </a:moveTo>
                <a:lnTo>
                  <a:pt x="620800" y="0"/>
                </a:lnTo>
                <a:lnTo>
                  <a:pt x="620800" y="931783"/>
                </a:lnTo>
                <a:lnTo>
                  <a:pt x="0" y="9317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6" id="36"/>
          <p:cNvSpPr/>
          <p:nvPr/>
        </p:nvSpPr>
        <p:spPr>
          <a:xfrm flipH="false" flipV="false" rot="0">
            <a:off x="7319268" y="4677609"/>
            <a:ext cx="620800" cy="931783"/>
          </a:xfrm>
          <a:custGeom>
            <a:avLst/>
            <a:gdLst/>
            <a:ahLst/>
            <a:cxnLst/>
            <a:rect r="r" b="b" t="t" l="l"/>
            <a:pathLst>
              <a:path h="931783" w="620800">
                <a:moveTo>
                  <a:pt x="0" y="0"/>
                </a:moveTo>
                <a:lnTo>
                  <a:pt x="620800" y="0"/>
                </a:lnTo>
                <a:lnTo>
                  <a:pt x="620800" y="931782"/>
                </a:lnTo>
                <a:lnTo>
                  <a:pt x="0" y="931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7" id="37"/>
          <p:cNvSpPr txBox="true"/>
          <p:nvPr/>
        </p:nvSpPr>
        <p:spPr>
          <a:xfrm rot="0">
            <a:off x="9626184" y="2252856"/>
            <a:ext cx="5426966" cy="1009650"/>
          </a:xfrm>
          <a:prstGeom prst="rect">
            <a:avLst/>
          </a:prstGeom>
        </p:spPr>
        <p:txBody>
          <a:bodyPr anchor="t" rtlCol="false" tIns="0" lIns="0" bIns="0" rIns="0">
            <a:spAutoFit/>
          </a:bodyPr>
          <a:lstStyle/>
          <a:p>
            <a:pPr algn="l">
              <a:lnSpc>
                <a:spcPts val="8100"/>
              </a:lnSpc>
            </a:pPr>
            <a:r>
              <a:rPr lang="en-US" sz="6000" b="true">
                <a:solidFill>
                  <a:srgbClr val="FFFFFF"/>
                </a:solidFill>
                <a:latin typeface="TT Hoves Bold"/>
                <a:ea typeface="TT Hoves Bold"/>
                <a:cs typeface="TT Hoves Bold"/>
                <a:sym typeface="TT Hoves Bold"/>
              </a:rPr>
              <a:t>HIGHLIGHTS</a:t>
            </a:r>
          </a:p>
        </p:txBody>
      </p:sp>
      <p:sp>
        <p:nvSpPr>
          <p:cNvPr name="TextBox 38" id="38"/>
          <p:cNvSpPr txBox="true"/>
          <p:nvPr/>
        </p:nvSpPr>
        <p:spPr>
          <a:xfrm rot="0">
            <a:off x="9626184" y="1056691"/>
            <a:ext cx="2542790" cy="280670"/>
          </a:xfrm>
          <a:prstGeom prst="rect">
            <a:avLst/>
          </a:prstGeom>
        </p:spPr>
        <p:txBody>
          <a:bodyPr anchor="t" rtlCol="false" tIns="0" lIns="0" bIns="0" rIns="0">
            <a:spAutoFit/>
          </a:bodyPr>
          <a:lstStyle/>
          <a:p>
            <a:pPr algn="l">
              <a:lnSpc>
                <a:spcPts val="2380"/>
              </a:lnSpc>
            </a:pPr>
            <a:r>
              <a:rPr lang="en-US" sz="1700" spc="204">
                <a:solidFill>
                  <a:srgbClr val="FFFFFF"/>
                </a:solidFill>
                <a:latin typeface="DM Sans"/>
                <a:ea typeface="DM Sans"/>
                <a:cs typeface="DM Sans"/>
                <a:sym typeface="DM Sans"/>
              </a:rPr>
              <a:t>THE STOCKBOWL</a:t>
            </a:r>
          </a:p>
        </p:txBody>
      </p:sp>
      <p:sp>
        <p:nvSpPr>
          <p:cNvPr name="TextBox 39" id="39"/>
          <p:cNvSpPr txBox="true"/>
          <p:nvPr/>
        </p:nvSpPr>
        <p:spPr>
          <a:xfrm rot="0">
            <a:off x="9626184" y="4907891"/>
            <a:ext cx="5780528" cy="1526541"/>
          </a:xfrm>
          <a:prstGeom prst="rect">
            <a:avLst/>
          </a:prstGeom>
        </p:spPr>
        <p:txBody>
          <a:bodyPr anchor="t" rtlCol="false" tIns="0" lIns="0" bIns="0" rIns="0">
            <a:spAutoFit/>
          </a:bodyPr>
          <a:lstStyle/>
          <a:p>
            <a:pPr algn="l">
              <a:lnSpc>
                <a:spcPts val="4059"/>
              </a:lnSpc>
            </a:pPr>
            <a:r>
              <a:rPr lang="en-US" sz="2899">
                <a:solidFill>
                  <a:srgbClr val="FFFFFF"/>
                </a:solidFill>
                <a:latin typeface="DM Sans"/>
                <a:ea typeface="DM Sans"/>
                <a:cs typeface="DM Sans"/>
                <a:sym typeface="DM Sans"/>
              </a:rPr>
              <a:t>NVDA stock wins against WOK!</a:t>
            </a:r>
          </a:p>
          <a:p>
            <a:pPr algn="l">
              <a:lnSpc>
                <a:spcPts val="4059"/>
              </a:lnSpc>
            </a:pPr>
          </a:p>
          <a:p>
            <a:pPr algn="l">
              <a:lnSpc>
                <a:spcPts val="4059"/>
              </a:lnSpc>
            </a:pPr>
            <a:r>
              <a:rPr lang="en-US" sz="2899" i="true" b="true">
                <a:solidFill>
                  <a:srgbClr val="FFBD59"/>
                </a:solidFill>
                <a:latin typeface="DM Sans Bold Italics"/>
                <a:ea typeface="DM Sans Bold Italics"/>
                <a:cs typeface="DM Sans Bold Italics"/>
                <a:sym typeface="DM Sans Bold Italics"/>
              </a:rPr>
              <a:t>Next up</a:t>
            </a:r>
            <a:r>
              <a:rPr lang="en-US" sz="2899" i="true">
                <a:solidFill>
                  <a:srgbClr val="FFBD59"/>
                </a:solidFill>
                <a:latin typeface="DM Sans Italics"/>
                <a:ea typeface="DM Sans Italics"/>
                <a:cs typeface="DM Sans Italics"/>
                <a:sym typeface="DM Sans Italics"/>
              </a:rPr>
              <a:t>:</a:t>
            </a:r>
            <a:r>
              <a:rPr lang="en-US" sz="2899" i="true">
                <a:solidFill>
                  <a:srgbClr val="FFFFFF"/>
                </a:solidFill>
                <a:latin typeface="DM Sans Italics"/>
                <a:ea typeface="DM Sans Italics"/>
                <a:cs typeface="DM Sans Italics"/>
                <a:sym typeface="DM Sans Italics"/>
              </a:rPr>
              <a:t> </a:t>
            </a:r>
            <a:r>
              <a:rPr lang="en-US" sz="2899">
                <a:solidFill>
                  <a:srgbClr val="FFFFFF"/>
                </a:solidFill>
                <a:latin typeface="DM Sans"/>
                <a:ea typeface="DM Sans"/>
                <a:cs typeface="DM Sans"/>
                <a:sym typeface="DM Sans"/>
              </a:rPr>
              <a:t>DWTX vs ELAB</a:t>
            </a:r>
          </a:p>
        </p:txBody>
      </p:sp>
      <p:sp>
        <p:nvSpPr>
          <p:cNvPr name="Freeform 40" id="40"/>
          <p:cNvSpPr/>
          <p:nvPr/>
        </p:nvSpPr>
        <p:spPr>
          <a:xfrm flipH="false" flipV="false" rot="0">
            <a:off x="2546524" y="1154672"/>
            <a:ext cx="363898" cy="1254820"/>
          </a:xfrm>
          <a:custGeom>
            <a:avLst/>
            <a:gdLst/>
            <a:ahLst/>
            <a:cxnLst/>
            <a:rect r="r" b="b" t="t" l="l"/>
            <a:pathLst>
              <a:path h="1254820" w="363898">
                <a:moveTo>
                  <a:pt x="0" y="0"/>
                </a:moveTo>
                <a:lnTo>
                  <a:pt x="363897" y="0"/>
                </a:lnTo>
                <a:lnTo>
                  <a:pt x="363897" y="1254820"/>
                </a:lnTo>
                <a:lnTo>
                  <a:pt x="0" y="1254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1" id="41"/>
          <p:cNvGrpSpPr/>
          <p:nvPr/>
        </p:nvGrpSpPr>
        <p:grpSpPr>
          <a:xfrm rot="0">
            <a:off x="3433199" y="1644555"/>
            <a:ext cx="959714" cy="95971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7821" t="-6322" r="-31930" b="-53428"/>
              </a:stretch>
            </a:blipFill>
          </p:spPr>
        </p:sp>
      </p:grpSp>
      <p:sp>
        <p:nvSpPr>
          <p:cNvPr name="TextBox 43" id="43"/>
          <p:cNvSpPr txBox="true"/>
          <p:nvPr/>
        </p:nvSpPr>
        <p:spPr>
          <a:xfrm rot="0">
            <a:off x="9651235" y="2135001"/>
            <a:ext cx="1244046" cy="368620"/>
          </a:xfrm>
          <a:prstGeom prst="rect">
            <a:avLst/>
          </a:prstGeom>
        </p:spPr>
        <p:txBody>
          <a:bodyPr anchor="t" rtlCol="false" tIns="0" lIns="0" bIns="0" rIns="0">
            <a:spAutoFit/>
          </a:bodyPr>
          <a:lstStyle/>
          <a:p>
            <a:pPr algn="ctr">
              <a:lnSpc>
                <a:spcPts val="3062"/>
              </a:lnSpc>
            </a:pPr>
            <a:r>
              <a:rPr lang="en-US" sz="2187" i="true">
                <a:solidFill>
                  <a:srgbClr val="FFFFFF"/>
                </a:solidFill>
                <a:latin typeface="Canva Sans Italics"/>
                <a:ea typeface="Canva Sans Italics"/>
                <a:cs typeface="Canva Sans Italics"/>
                <a:sym typeface="Canva Sans Italics"/>
              </a:rPr>
              <a:t>ROUND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DAGdzVz6eQA</dc:identifier>
  <dcterms:modified xsi:type="dcterms:W3CDTF">2011-08-01T06:04:30Z</dcterms:modified>
  <cp:revision>1</cp:revision>
  <dc:title>Stockbowl - Data Analysis Project</dc:title>
</cp:coreProperties>
</file>